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8" r:id="rId2"/>
    <p:sldId id="257" r:id="rId3"/>
    <p:sldId id="276" r:id="rId4"/>
    <p:sldId id="260" r:id="rId5"/>
    <p:sldId id="277" r:id="rId6"/>
    <p:sldId id="267" r:id="rId7"/>
    <p:sldId id="268" r:id="rId8"/>
    <p:sldId id="272" r:id="rId9"/>
    <p:sldId id="273" r:id="rId10"/>
    <p:sldId id="274" r:id="rId11"/>
    <p:sldId id="275" r:id="rId12"/>
    <p:sldId id="271" r:id="rId13"/>
    <p:sldId id="279" r:id="rId14"/>
    <p:sldId id="280" r:id="rId15"/>
  </p:sldIdLst>
  <p:sldSz cx="9144000" cy="6858000" type="screen4x3"/>
  <p:notesSz cx="6797675" cy="9926638"/>
  <p:defaultTex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44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Светлы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7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file:///C:\Users\0966\Desktop\&#1044;&#1086;&#1083;&#1075;&#1086;&#1089;&#1088;&#1086;&#1095;&#1085;&#1099;&#1081;%20&#1073;&#1102;&#1076;&#1078;&#1077;&#1090;&#1085;&#1099;&#1081;%20&#1087;&#1088;&#1086;&#1075;&#1085;&#1086;&#1079;\&#1041;&#1102;&#1076;&#1078;&#1077;&#1090;&#1085;&#1099;&#1077;%20&#1087;&#1088;&#1072;&#1074;&#1080;&#1083;&#1072;\&#1043;&#1091;&#1088;&#1074;&#1080;&#1095;%20&#1045;.&#1058;\&#1041;&#1055;%20-%20&#1056;&#1072;&#1089;&#1095;&#1077;&#1090;&#1099;%20(29-1-2016)%20.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0966\Desktop\&#1044;&#1086;&#1083;&#1075;&#1086;&#1089;&#1088;&#1086;&#1095;&#1085;&#1099;&#1081;%20&#1073;&#1102;&#1076;&#1078;&#1077;&#1090;&#1085;&#1099;&#1081;%20&#1087;&#1088;&#1086;&#1075;&#1085;&#1086;&#1079;\&#1041;&#1102;&#1076;&#1078;&#1077;&#1090;&#1085;&#1099;&#1077;%20&#1087;&#1088;&#1072;&#1074;&#1080;&#1083;&#1072;\&#1043;&#1091;&#1088;&#1074;&#1080;&#1095;%20&#1045;.&#1058;\&#1041;&#1055;%20-%20&#1056;&#1072;&#1089;&#1095;&#1077;&#1090;&#1099;%20(29-1-2016)%20.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0966\Desktop\&#1044;&#1086;&#1083;&#1075;&#1086;&#1089;&#1088;&#1086;&#1095;&#1085;&#1099;&#1081;%20&#1073;&#1102;&#1076;&#1078;&#1077;&#1090;&#1085;&#1099;&#1081;%20&#1087;&#1088;&#1086;&#1075;&#1085;&#1086;&#1079;\&#1041;&#1102;&#1076;&#1078;&#1077;&#1090;&#1085;&#1099;&#1077;%20&#1087;&#1088;&#1072;&#1074;&#1080;&#1083;&#1072;\&#1043;&#1091;&#1088;&#1074;&#1080;&#1095;%20&#1045;.&#1058;\&#1041;&#1055;%20-%20&#1056;&#1072;&#1089;&#1095;&#1077;&#1090;&#1099;%20(29-1-2016)%20.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ru-RU"/>
              <a:t>Цены на нефть в 2005-2015 гг. (долл./барр.)</a:t>
            </a:r>
          </a:p>
        </c:rich>
      </c:tx>
      <c:overlay val="0"/>
    </c:title>
    <c:autoTitleDeleted val="0"/>
    <c:plotArea>
      <c:layout>
        <c:manualLayout>
          <c:layoutTarget val="inner"/>
          <c:xMode val="edge"/>
          <c:yMode val="edge"/>
          <c:x val="0.12045844269466315"/>
          <c:y val="0.12765329885234933"/>
          <c:w val="0.87373381452318455"/>
          <c:h val="0.55484181205290517"/>
        </c:manualLayout>
      </c:layout>
      <c:lineChart>
        <c:grouping val="standard"/>
        <c:varyColors val="0"/>
        <c:ser>
          <c:idx val="0"/>
          <c:order val="0"/>
          <c:tx>
            <c:strRef>
              <c:f>'2000-2025'!$A$132</c:f>
              <c:strCache>
                <c:ptCount val="1"/>
                <c:pt idx="0">
                  <c:v>средняя 10-летняя (действующее БП)</c:v>
                </c:pt>
              </c:strCache>
            </c:strRef>
          </c:tx>
          <c:spPr>
            <a:ln>
              <a:solidFill>
                <a:srgbClr val="92D050"/>
              </a:solidFill>
            </a:ln>
          </c:spPr>
          <c:marker>
            <c:spPr>
              <a:solidFill>
                <a:srgbClr val="92D050"/>
              </a:solidFill>
              <a:ln>
                <a:solidFill>
                  <a:srgbClr val="92D050"/>
                </a:solidFill>
              </a:ln>
            </c:spPr>
          </c:marker>
          <c:cat>
            <c:numRef>
              <c:f>'2000-2025'!$G$3:$Q$3</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'2000-2025'!$B$132:$Q$132</c:f>
              <c:numCache>
                <c:formatCode>0</c:formatCode>
                <c:ptCount val="11"/>
                <c:pt idx="0">
                  <c:v>21.888113628259823</c:v>
                </c:pt>
                <c:pt idx="1">
                  <c:v>25.283913157193048</c:v>
                </c:pt>
                <c:pt idx="2">
                  <c:v>29.387999999999998</c:v>
                </c:pt>
                <c:pt idx="3">
                  <c:v>34.488</c:v>
                </c:pt>
                <c:pt idx="4">
                  <c:v>42.748000000000005</c:v>
                </c:pt>
                <c:pt idx="5">
                  <c:v>47.134</c:v>
                </c:pt>
                <c:pt idx="6">
                  <c:v>52.296000000000006</c:v>
                </c:pt>
                <c:pt idx="7">
                  <c:v>60.928999999999995</c:v>
                </c:pt>
                <c:pt idx="8">
                  <c:v>69.599000000000004</c:v>
                </c:pt>
                <c:pt idx="9">
                  <c:v>77.686999999999998</c:v>
                </c:pt>
                <c:pt idx="10">
                  <c:v>84.01</c:v>
                </c:pt>
              </c:numCache>
            </c:numRef>
          </c:val>
          <c:smooth val="0"/>
        </c:ser>
        <c:ser>
          <c:idx val="1"/>
          <c:order val="1"/>
          <c:tx>
            <c:strRef>
              <c:f>'2000-2025'!$A$133</c:f>
              <c:strCache>
                <c:ptCount val="1"/>
                <c:pt idx="0">
                  <c:v>30 предыдущих лет</c:v>
                </c:pt>
              </c:strCache>
            </c:strRef>
          </c:tx>
          <c:cat>
            <c:numRef>
              <c:f>'2000-2025'!$G$3:$Q$3</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'2000-2025'!$B$133:$Q$133</c:f>
              <c:numCache>
                <c:formatCode>0</c:formatCode>
                <c:ptCount val="11"/>
                <c:pt idx="0">
                  <c:v>50.733877391064432</c:v>
                </c:pt>
                <c:pt idx="1">
                  <c:v>49.751368433440035</c:v>
                </c:pt>
                <c:pt idx="2">
                  <c:v>49.31743625426229</c:v>
                </c:pt>
                <c:pt idx="3">
                  <c:v>48.680708123237416</c:v>
                </c:pt>
                <c:pt idx="4">
                  <c:v>51.010619490539291</c:v>
                </c:pt>
                <c:pt idx="5">
                  <c:v>50.645417178906477</c:v>
                </c:pt>
                <c:pt idx="6">
                  <c:v>49.260824733429054</c:v>
                </c:pt>
                <c:pt idx="7">
                  <c:v>49.376980297837839</c:v>
                </c:pt>
                <c:pt idx="8">
                  <c:v>49.902775665205013</c:v>
                </c:pt>
                <c:pt idx="9">
                  <c:v>50.526885071721608</c:v>
                </c:pt>
                <c:pt idx="10">
                  <c:v>51.638945708714331</c:v>
                </c:pt>
              </c:numCache>
            </c:numRef>
          </c:val>
          <c:smooth val="0"/>
        </c:ser>
        <c:ser>
          <c:idx val="4"/>
          <c:order val="2"/>
          <c:tx>
            <c:strRef>
              <c:f>'2000-2025'!$A$136</c:f>
              <c:strCache>
                <c:ptCount val="1"/>
                <c:pt idx="0">
                  <c:v>Факт</c:v>
                </c:pt>
              </c:strCache>
            </c:strRef>
          </c:tx>
          <c:spPr>
            <a:ln w="50800"/>
          </c:spPr>
          <c:cat>
            <c:numRef>
              <c:f>'2000-2025'!$G$3:$Q$3</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'2000-2025'!$B$136:$Q$136</c:f>
              <c:numCache>
                <c:formatCode>0</c:formatCode>
                <c:ptCount val="11"/>
                <c:pt idx="0">
                  <c:v>50.6</c:v>
                </c:pt>
                <c:pt idx="1">
                  <c:v>61.1</c:v>
                </c:pt>
                <c:pt idx="2">
                  <c:v>69.3</c:v>
                </c:pt>
                <c:pt idx="3">
                  <c:v>94.4</c:v>
                </c:pt>
                <c:pt idx="4">
                  <c:v>61.1</c:v>
                </c:pt>
                <c:pt idx="5">
                  <c:v>78.2</c:v>
                </c:pt>
                <c:pt idx="6">
                  <c:v>109.3</c:v>
                </c:pt>
                <c:pt idx="7">
                  <c:v>110.51869047619047</c:v>
                </c:pt>
                <c:pt idx="8">
                  <c:v>107.9</c:v>
                </c:pt>
                <c:pt idx="9">
                  <c:v>97.7</c:v>
                </c:pt>
                <c:pt idx="10">
                  <c:v>51.23</c:v>
                </c:pt>
              </c:numCache>
            </c:numRef>
          </c:val>
          <c:smooth val="0"/>
        </c:ser>
        <c:dLbls>
          <c:showLegendKey val="0"/>
          <c:showVal val="0"/>
          <c:showCatName val="0"/>
          <c:showSerName val="0"/>
          <c:showPercent val="0"/>
          <c:showBubbleSize val="0"/>
        </c:dLbls>
        <c:marker val="1"/>
        <c:smooth val="0"/>
        <c:axId val="491499368"/>
        <c:axId val="491499760"/>
      </c:lineChart>
      <c:catAx>
        <c:axId val="491499368"/>
        <c:scaling>
          <c:orientation val="minMax"/>
        </c:scaling>
        <c:delete val="0"/>
        <c:axPos val="b"/>
        <c:numFmt formatCode="General" sourceLinked="1"/>
        <c:majorTickMark val="out"/>
        <c:minorTickMark val="none"/>
        <c:tickLblPos val="nextTo"/>
        <c:crossAx val="491499760"/>
        <c:crosses val="autoZero"/>
        <c:auto val="1"/>
        <c:lblAlgn val="ctr"/>
        <c:lblOffset val="100"/>
        <c:noMultiLvlLbl val="0"/>
      </c:catAx>
      <c:valAx>
        <c:axId val="491499760"/>
        <c:scaling>
          <c:orientation val="minMax"/>
        </c:scaling>
        <c:delete val="0"/>
        <c:axPos val="l"/>
        <c:majorGridlines/>
        <c:numFmt formatCode="0" sourceLinked="1"/>
        <c:majorTickMark val="out"/>
        <c:minorTickMark val="none"/>
        <c:tickLblPos val="nextTo"/>
        <c:crossAx val="491499368"/>
        <c:crosses val="autoZero"/>
        <c:crossBetween val="between"/>
      </c:valAx>
    </c:plotArea>
    <c:legend>
      <c:legendPos val="b"/>
      <c:overlay val="0"/>
    </c:legend>
    <c:plotVisOnly val="1"/>
    <c:dispBlanksAs val="gap"/>
    <c:showDLblsOverMax val="0"/>
  </c:chart>
  <c:txPr>
    <a:bodyPr/>
    <a:lstStyle/>
    <a:p>
      <a:pPr>
        <a:defRPr sz="12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ru-RU"/>
              <a:t>Расходы бюджета (% ВВП)</a:t>
            </a:r>
          </a:p>
        </c:rich>
      </c:tx>
      <c:overlay val="0"/>
    </c:title>
    <c:autoTitleDeleted val="0"/>
    <c:plotArea>
      <c:layout/>
      <c:lineChart>
        <c:grouping val="standard"/>
        <c:varyColors val="0"/>
        <c:ser>
          <c:idx val="1"/>
          <c:order val="0"/>
          <c:tx>
            <c:strRef>
              <c:f>'2000-2025'!$A$161</c:f>
              <c:strCache>
                <c:ptCount val="1"/>
                <c:pt idx="0">
                  <c:v>Фактические</c:v>
                </c:pt>
              </c:strCache>
            </c:strRef>
          </c:tx>
          <c:cat>
            <c:numRef>
              <c:f>'2000-2025'!$G$160:$Q$160</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'2000-2025'!$V$161:$AE$161</c:f>
              <c:numCache>
                <c:formatCode>0%</c:formatCode>
                <c:ptCount val="10"/>
                <c:pt idx="0">
                  <c:v>0.15918445384755853</c:v>
                </c:pt>
                <c:pt idx="1">
                  <c:v>0.18006158712677031</c:v>
                </c:pt>
                <c:pt idx="2">
                  <c:v>0.18341707453659606</c:v>
                </c:pt>
                <c:pt idx="3">
                  <c:v>0.24892533798554242</c:v>
                </c:pt>
                <c:pt idx="4">
                  <c:v>0.21848021423319389</c:v>
                </c:pt>
                <c:pt idx="5">
                  <c:v>0.18317533342527201</c:v>
                </c:pt>
                <c:pt idx="6">
                  <c:v>0.19260944994395499</c:v>
                </c:pt>
                <c:pt idx="7">
                  <c:v>0.18778308024616414</c:v>
                </c:pt>
                <c:pt idx="8">
                  <c:v>0.19039694557568224</c:v>
                </c:pt>
                <c:pt idx="9">
                  <c:v>0.19399968910306234</c:v>
                </c:pt>
              </c:numCache>
            </c:numRef>
          </c:val>
          <c:smooth val="0"/>
        </c:ser>
        <c:ser>
          <c:idx val="2"/>
          <c:order val="1"/>
          <c:tx>
            <c:strRef>
              <c:f>'2000-2025'!$A$162</c:f>
              <c:strCache>
                <c:ptCount val="1"/>
                <c:pt idx="0">
                  <c:v>Действующее БП</c:v>
                </c:pt>
              </c:strCache>
            </c:strRef>
          </c:tx>
          <c:cat>
            <c:numRef>
              <c:f>'2000-2025'!$G$160:$Q$160</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'2000-2025'!$V$162:$AE$162</c:f>
              <c:numCache>
                <c:formatCode>0%</c:formatCode>
                <c:ptCount val="10"/>
                <c:pt idx="0">
                  <c:v>0.16625366130584551</c:v>
                </c:pt>
                <c:pt idx="1">
                  <c:v>0.18062218989554515</c:v>
                </c:pt>
                <c:pt idx="2">
                  <c:v>0.1561921662674636</c:v>
                </c:pt>
                <c:pt idx="3">
                  <c:v>0.23935194299602941</c:v>
                </c:pt>
                <c:pt idx="4">
                  <c:v>0.14478007524489828</c:v>
                </c:pt>
                <c:pt idx="5">
                  <c:v>0.13255891865799813</c:v>
                </c:pt>
                <c:pt idx="6">
                  <c:v>0.15117024581665928</c:v>
                </c:pt>
                <c:pt idx="7">
                  <c:v>0.16611182841003283</c:v>
                </c:pt>
                <c:pt idx="8">
                  <c:v>0.16921814539653454</c:v>
                </c:pt>
                <c:pt idx="9">
                  <c:v>0.19295592831399472</c:v>
                </c:pt>
              </c:numCache>
            </c:numRef>
          </c:val>
          <c:smooth val="0"/>
        </c:ser>
        <c:ser>
          <c:idx val="4"/>
          <c:order val="2"/>
          <c:tx>
            <c:strRef>
              <c:f>'2000-2025'!$A$164</c:f>
              <c:strCache>
                <c:ptCount val="1"/>
                <c:pt idx="0">
                  <c:v>Новое БП (30 лет)</c:v>
                </c:pt>
              </c:strCache>
            </c:strRef>
          </c:tx>
          <c:cat>
            <c:numRef>
              <c:f>'2000-2025'!$G$160:$Q$160</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'2000-2025'!$V$164:$AE$164</c:f>
              <c:numCache>
                <c:formatCode>0%</c:formatCode>
                <c:ptCount val="10"/>
                <c:pt idx="0">
                  <c:v>0.22031445480862674</c:v>
                </c:pt>
                <c:pt idx="1">
                  <c:v>0.20721554270542236</c:v>
                </c:pt>
                <c:pt idx="2">
                  <c:v>0.1732964967906668</c:v>
                </c:pt>
                <c:pt idx="3">
                  <c:v>0.24229643295520628</c:v>
                </c:pt>
                <c:pt idx="4">
                  <c:v>0.14812881937097425</c:v>
                </c:pt>
                <c:pt idx="5">
                  <c:v>0.12735709506887791</c:v>
                </c:pt>
                <c:pt idx="6">
                  <c:v>0.13715267863129024</c:v>
                </c:pt>
                <c:pt idx="7">
                  <c:v>0.1435089684960317</c:v>
                </c:pt>
                <c:pt idx="8">
                  <c:v>0.1366491600455958</c:v>
                </c:pt>
                <c:pt idx="9">
                  <c:v>0.15257249918882784</c:v>
                </c:pt>
              </c:numCache>
            </c:numRef>
          </c:val>
          <c:smooth val="0"/>
        </c:ser>
        <c:dLbls>
          <c:showLegendKey val="0"/>
          <c:showVal val="0"/>
          <c:showCatName val="0"/>
          <c:showSerName val="0"/>
          <c:showPercent val="0"/>
          <c:showBubbleSize val="0"/>
        </c:dLbls>
        <c:marker val="1"/>
        <c:smooth val="0"/>
        <c:axId val="491500544"/>
        <c:axId val="491500936"/>
      </c:lineChart>
      <c:catAx>
        <c:axId val="491500544"/>
        <c:scaling>
          <c:orientation val="minMax"/>
        </c:scaling>
        <c:delete val="0"/>
        <c:axPos val="b"/>
        <c:numFmt formatCode="General" sourceLinked="1"/>
        <c:majorTickMark val="out"/>
        <c:minorTickMark val="none"/>
        <c:tickLblPos val="nextTo"/>
        <c:txPr>
          <a:bodyPr/>
          <a:lstStyle/>
          <a:p>
            <a:pPr>
              <a:defRPr b="0"/>
            </a:pPr>
            <a:endParaRPr lang="en-US"/>
          </a:p>
        </c:txPr>
        <c:crossAx val="491500936"/>
        <c:crosses val="autoZero"/>
        <c:auto val="1"/>
        <c:lblAlgn val="ctr"/>
        <c:lblOffset val="100"/>
        <c:noMultiLvlLbl val="0"/>
      </c:catAx>
      <c:valAx>
        <c:axId val="491500936"/>
        <c:scaling>
          <c:orientation val="minMax"/>
          <c:max val="0.30000000000000004"/>
          <c:min val="0.1"/>
        </c:scaling>
        <c:delete val="0"/>
        <c:axPos val="l"/>
        <c:majorGridlines/>
        <c:numFmt formatCode="0%" sourceLinked="1"/>
        <c:majorTickMark val="out"/>
        <c:minorTickMark val="none"/>
        <c:tickLblPos val="nextTo"/>
        <c:txPr>
          <a:bodyPr/>
          <a:lstStyle/>
          <a:p>
            <a:pPr>
              <a:defRPr b="0"/>
            </a:pPr>
            <a:endParaRPr lang="en-US"/>
          </a:p>
        </c:txPr>
        <c:crossAx val="491500544"/>
        <c:crosses val="autoZero"/>
        <c:crossBetween val="between"/>
        <c:majorUnit val="0.05"/>
      </c:valAx>
      <c:spPr>
        <a:noFill/>
        <a:ln w="25400">
          <a:noFill/>
        </a:ln>
      </c:spPr>
    </c:plotArea>
    <c:legend>
      <c:legendPos val="b"/>
      <c:overlay val="0"/>
      <c:txPr>
        <a:bodyPr/>
        <a:lstStyle/>
        <a:p>
          <a:pPr>
            <a:defRPr b="0"/>
          </a:pPr>
          <a:endParaRPr lang="en-US"/>
        </a:p>
      </c:txPr>
    </c:legend>
    <c:plotVisOnly val="1"/>
    <c:dispBlanksAs val="gap"/>
    <c:showDLblsOverMax val="0"/>
  </c:chart>
  <c:txPr>
    <a:bodyPr/>
    <a:lstStyle/>
    <a:p>
      <a:pPr>
        <a:defRPr sz="1600" b="1"/>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ru-RU"/>
              <a:t>Баланс бюджета (% ВВП)</a:t>
            </a:r>
          </a:p>
        </c:rich>
      </c:tx>
      <c:overlay val="0"/>
    </c:title>
    <c:autoTitleDeleted val="0"/>
    <c:plotArea>
      <c:layout/>
      <c:lineChart>
        <c:grouping val="standard"/>
        <c:varyColors val="0"/>
        <c:ser>
          <c:idx val="1"/>
          <c:order val="0"/>
          <c:tx>
            <c:strRef>
              <c:f>'2000-2025'!$A$188</c:f>
              <c:strCache>
                <c:ptCount val="1"/>
                <c:pt idx="0">
                  <c:v>Фактический</c:v>
                </c:pt>
              </c:strCache>
            </c:strRef>
          </c:tx>
          <c:cat>
            <c:numRef>
              <c:f>'2000-2025'!$G$3:$Q$3</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'2000-2025'!$B$188:$Q$188</c:f>
              <c:numCache>
                <c:formatCode>0.0%</c:formatCode>
                <c:ptCount val="11"/>
                <c:pt idx="0">
                  <c:v>7.4637552212059366E-2</c:v>
                </c:pt>
                <c:pt idx="1">
                  <c:v>7.4082738848351468E-2</c:v>
                </c:pt>
                <c:pt idx="2">
                  <c:v>5.3913932861479316E-2</c:v>
                </c:pt>
                <c:pt idx="3">
                  <c:v>4.1306958006919969E-2</c:v>
                </c:pt>
                <c:pt idx="4">
                  <c:v>-5.9843234420227223E-2</c:v>
                </c:pt>
                <c:pt idx="5">
                  <c:v>-3.9130700010987396E-2</c:v>
                </c:pt>
                <c:pt idx="6">
                  <c:v>7.2158356822843465E-3</c:v>
                </c:pt>
                <c:pt idx="7">
                  <c:v>-5.5381314000180215E-4</c:v>
                </c:pt>
                <c:pt idx="8">
                  <c:v>-4.5465011133652726E-3</c:v>
                </c:pt>
                <c:pt idx="9">
                  <c:v>-4.2850079354437715E-3</c:v>
                </c:pt>
                <c:pt idx="10">
                  <c:v>-2.418778175034976E-2</c:v>
                </c:pt>
              </c:numCache>
            </c:numRef>
          </c:val>
          <c:smooth val="0"/>
        </c:ser>
        <c:ser>
          <c:idx val="2"/>
          <c:order val="1"/>
          <c:tx>
            <c:strRef>
              <c:f>'2000-2025'!$A$189</c:f>
              <c:strCache>
                <c:ptCount val="1"/>
                <c:pt idx="0">
                  <c:v>Действующее БП</c:v>
                </c:pt>
              </c:strCache>
            </c:strRef>
          </c:tx>
          <c:cat>
            <c:numRef>
              <c:f>'2000-2025'!$G$3:$Q$3</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'2000-2025'!$B$189:$Q$189</c:f>
              <c:numCache>
                <c:formatCode>0.0%</c:formatCode>
                <c:ptCount val="11"/>
                <c:pt idx="0">
                  <c:v>8.9121171870783306E-2</c:v>
                </c:pt>
                <c:pt idx="1">
                  <c:v>6.701353139006451E-2</c:v>
                </c:pt>
                <c:pt idx="2">
                  <c:v>5.3353330092704487E-2</c:v>
                </c:pt>
                <c:pt idx="3">
                  <c:v>6.8531866276052414E-2</c:v>
                </c:pt>
                <c:pt idx="4">
                  <c:v>-5.0269839430714225E-2</c:v>
                </c:pt>
                <c:pt idx="5">
                  <c:v>3.4569438977308194E-2</c:v>
                </c:pt>
                <c:pt idx="6">
                  <c:v>5.7832250449558233E-2</c:v>
                </c:pt>
                <c:pt idx="7">
                  <c:v>4.0885390987293907E-2</c:v>
                </c:pt>
                <c:pt idx="8">
                  <c:v>1.7124750722766022E-2</c:v>
                </c:pt>
                <c:pt idx="9">
                  <c:v>1.6893792243703916E-2</c:v>
                </c:pt>
                <c:pt idx="10">
                  <c:v>-2.3144020961282152E-2</c:v>
                </c:pt>
              </c:numCache>
            </c:numRef>
          </c:val>
          <c:smooth val="0"/>
        </c:ser>
        <c:ser>
          <c:idx val="4"/>
          <c:order val="2"/>
          <c:tx>
            <c:strRef>
              <c:f>'2000-2025'!$A$191</c:f>
              <c:strCache>
                <c:ptCount val="1"/>
                <c:pt idx="0">
                  <c:v>Новое БП (30 лет)</c:v>
                </c:pt>
              </c:strCache>
            </c:strRef>
          </c:tx>
          <c:cat>
            <c:numRef>
              <c:f>'2000-2025'!$G$3:$Q$3</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'2000-2025'!$B$191:$Q$191</c:f>
              <c:numCache>
                <c:formatCode>0.0%</c:formatCode>
                <c:ptCount val="11"/>
                <c:pt idx="0">
                  <c:v>7.4543352326416771E-3</c:v>
                </c:pt>
                <c:pt idx="1">
                  <c:v>1.2952737887283279E-2</c:v>
                </c:pt>
                <c:pt idx="2">
                  <c:v>2.6759977282827273E-2</c:v>
                </c:pt>
                <c:pt idx="3">
                  <c:v>5.1427535752849217E-2</c:v>
                </c:pt>
                <c:pt idx="4">
                  <c:v>-5.3214329389891082E-2</c:v>
                </c:pt>
                <c:pt idx="5">
                  <c:v>3.1220694851232238E-2</c:v>
                </c:pt>
                <c:pt idx="6">
                  <c:v>6.3034074038678445E-2</c:v>
                </c:pt>
                <c:pt idx="7">
                  <c:v>5.4902958172662955E-2</c:v>
                </c:pt>
                <c:pt idx="8">
                  <c:v>3.9727610636767142E-2</c:v>
                </c:pt>
                <c:pt idx="9">
                  <c:v>4.9462777594642661E-2</c:v>
                </c:pt>
                <c:pt idx="10">
                  <c:v>1.7239408163884726E-2</c:v>
                </c:pt>
              </c:numCache>
            </c:numRef>
          </c:val>
          <c:smooth val="0"/>
        </c:ser>
        <c:dLbls>
          <c:showLegendKey val="0"/>
          <c:showVal val="0"/>
          <c:showCatName val="0"/>
          <c:showSerName val="0"/>
          <c:showPercent val="0"/>
          <c:showBubbleSize val="0"/>
        </c:dLbls>
        <c:marker val="1"/>
        <c:smooth val="0"/>
        <c:axId val="491501720"/>
        <c:axId val="491502112"/>
      </c:lineChart>
      <c:catAx>
        <c:axId val="491501720"/>
        <c:scaling>
          <c:orientation val="minMax"/>
        </c:scaling>
        <c:delete val="0"/>
        <c:axPos val="b"/>
        <c:numFmt formatCode="General" sourceLinked="1"/>
        <c:majorTickMark val="out"/>
        <c:minorTickMark val="none"/>
        <c:tickLblPos val="nextTo"/>
        <c:crossAx val="491502112"/>
        <c:crosses val="autoZero"/>
        <c:auto val="1"/>
        <c:lblAlgn val="ctr"/>
        <c:lblOffset val="100"/>
        <c:tickLblSkip val="2"/>
        <c:noMultiLvlLbl val="0"/>
      </c:catAx>
      <c:valAx>
        <c:axId val="491502112"/>
        <c:scaling>
          <c:orientation val="minMax"/>
        </c:scaling>
        <c:delete val="0"/>
        <c:axPos val="l"/>
        <c:majorGridlines/>
        <c:numFmt formatCode="0.0%" sourceLinked="1"/>
        <c:majorTickMark val="out"/>
        <c:minorTickMark val="none"/>
        <c:tickLblPos val="nextTo"/>
        <c:crossAx val="491501720"/>
        <c:crosses val="autoZero"/>
        <c:crossBetween val="between"/>
        <c:majorUnit val="2.5000000000000005E-2"/>
      </c:valAx>
    </c:plotArea>
    <c:legend>
      <c:legendPos val="b"/>
      <c:overlay val="0"/>
    </c:legend>
    <c:plotVisOnly val="1"/>
    <c:dispBlanksAs val="gap"/>
    <c:showDLblsOverMax val="0"/>
  </c:chart>
  <c:txPr>
    <a:bodyPr/>
    <a:lstStyle/>
    <a:p>
      <a:pPr>
        <a:defRPr sz="1200"/>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9429908A-8288-4718-9151-A70E3C759259}" type="datetimeFigureOut">
              <a:rPr lang="ru-RU"/>
              <a:pPr>
                <a:defRPr/>
              </a:pPr>
              <a:t>16.02.2016</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pPr>
              <a:defRPr/>
            </a:pPr>
            <a:fld id="{51EC8F0C-0542-4ECE-9F99-4AE66B5D7724}" type="slidenum">
              <a:rPr lang="ru-RU"/>
              <a:pPr>
                <a:defRPr/>
              </a:pPr>
              <a:t>‹#›</a:t>
            </a:fld>
            <a:endParaRPr lang="ru-RU"/>
          </a:p>
        </p:txBody>
      </p:sp>
    </p:spTree>
    <p:extLst>
      <p:ext uri="{BB962C8B-B14F-4D97-AF65-F5344CB8AC3E}">
        <p14:creationId xmlns:p14="http://schemas.microsoft.com/office/powerpoint/2010/main" val="10335837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bwMode="auto">
          <a:xfrm>
            <a:off x="930275" y="744538"/>
            <a:ext cx="4964113" cy="37242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6213" indent="390525" algn="just" eaLnBrk="1" hangingPunct="1">
              <a:spcBef>
                <a:spcPct val="0"/>
              </a:spcBef>
            </a:pPr>
            <a:endParaRPr lang="ru-RU" altLang="ru-RU" smtClean="0">
              <a:latin typeface="Times New Roman" pitchFamily="18" charset="0"/>
              <a:cs typeface="Times New Roman" pitchFamily="18" charset="0"/>
            </a:endParaRPr>
          </a:p>
        </p:txBody>
      </p:sp>
      <p:sp>
        <p:nvSpPr>
          <p:cNvPr id="17412"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77888" eaLnBrk="0" hangingPunct="0">
              <a:spcBef>
                <a:spcPct val="30000"/>
              </a:spcBef>
              <a:defRPr sz="1200">
                <a:solidFill>
                  <a:schemeClr val="tx1"/>
                </a:solidFill>
                <a:latin typeface="Calibri" pitchFamily="34" charset="0"/>
              </a:defRPr>
            </a:lvl1pPr>
            <a:lvl2pPr marL="742950" indent="-285750" defTabSz="877888" eaLnBrk="0" hangingPunct="0">
              <a:spcBef>
                <a:spcPct val="30000"/>
              </a:spcBef>
              <a:defRPr sz="1200">
                <a:solidFill>
                  <a:schemeClr val="tx1"/>
                </a:solidFill>
                <a:latin typeface="Calibri" pitchFamily="34" charset="0"/>
              </a:defRPr>
            </a:lvl2pPr>
            <a:lvl3pPr marL="1143000" indent="-228600" defTabSz="877888" eaLnBrk="0" hangingPunct="0">
              <a:spcBef>
                <a:spcPct val="30000"/>
              </a:spcBef>
              <a:defRPr sz="1200">
                <a:solidFill>
                  <a:schemeClr val="tx1"/>
                </a:solidFill>
                <a:latin typeface="Calibri" pitchFamily="34" charset="0"/>
              </a:defRPr>
            </a:lvl3pPr>
            <a:lvl4pPr marL="1600200" indent="-228600" defTabSz="877888" eaLnBrk="0" hangingPunct="0">
              <a:spcBef>
                <a:spcPct val="30000"/>
              </a:spcBef>
              <a:defRPr sz="1200">
                <a:solidFill>
                  <a:schemeClr val="tx1"/>
                </a:solidFill>
                <a:latin typeface="Calibri" pitchFamily="34" charset="0"/>
              </a:defRPr>
            </a:lvl4pPr>
            <a:lvl5pPr marL="2057400" indent="-228600" defTabSz="877888" eaLnBrk="0" hangingPunct="0">
              <a:spcBef>
                <a:spcPct val="30000"/>
              </a:spcBef>
              <a:defRPr sz="1200">
                <a:solidFill>
                  <a:schemeClr val="tx1"/>
                </a:solidFill>
                <a:latin typeface="Calibri" pitchFamily="34" charset="0"/>
              </a:defRPr>
            </a:lvl5pPr>
            <a:lvl6pPr marL="2514600" indent="-228600" defTabSz="877888" eaLnBrk="0" fontAlgn="base" hangingPunct="0">
              <a:spcBef>
                <a:spcPct val="30000"/>
              </a:spcBef>
              <a:spcAft>
                <a:spcPct val="0"/>
              </a:spcAft>
              <a:defRPr sz="1200">
                <a:solidFill>
                  <a:schemeClr val="tx1"/>
                </a:solidFill>
                <a:latin typeface="Calibri" pitchFamily="34" charset="0"/>
              </a:defRPr>
            </a:lvl6pPr>
            <a:lvl7pPr marL="2971800" indent="-228600" defTabSz="877888" eaLnBrk="0" fontAlgn="base" hangingPunct="0">
              <a:spcBef>
                <a:spcPct val="30000"/>
              </a:spcBef>
              <a:spcAft>
                <a:spcPct val="0"/>
              </a:spcAft>
              <a:defRPr sz="1200">
                <a:solidFill>
                  <a:schemeClr val="tx1"/>
                </a:solidFill>
                <a:latin typeface="Calibri" pitchFamily="34" charset="0"/>
              </a:defRPr>
            </a:lvl7pPr>
            <a:lvl8pPr marL="3429000" indent="-228600" defTabSz="877888" eaLnBrk="0" fontAlgn="base" hangingPunct="0">
              <a:spcBef>
                <a:spcPct val="30000"/>
              </a:spcBef>
              <a:spcAft>
                <a:spcPct val="0"/>
              </a:spcAft>
              <a:defRPr sz="1200">
                <a:solidFill>
                  <a:schemeClr val="tx1"/>
                </a:solidFill>
                <a:latin typeface="Calibri" pitchFamily="34" charset="0"/>
              </a:defRPr>
            </a:lvl8pPr>
            <a:lvl9pPr marL="3886200" indent="-228600" defTabSz="877888"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6CFCDB9-7F3A-4BD6-AF31-A6A516E6D53D}" type="slidenum">
              <a:rPr lang="ru-RU" altLang="ru-RU" smtClean="0"/>
              <a:pPr eaLnBrk="1" hangingPunct="1">
                <a:spcBef>
                  <a:spcPct val="0"/>
                </a:spcBef>
              </a:pPr>
              <a:t>7</a:t>
            </a:fld>
            <a:endParaRPr lang="ru-RU" altLang="ru-RU" smtClean="0"/>
          </a:p>
        </p:txBody>
      </p:sp>
    </p:spTree>
    <p:extLst>
      <p:ext uri="{BB962C8B-B14F-4D97-AF65-F5344CB8AC3E}">
        <p14:creationId xmlns:p14="http://schemas.microsoft.com/office/powerpoint/2010/main" val="414873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850946" y="9428117"/>
            <a:ext cx="2945199" cy="49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52" tIns="46527" rIns="93052" bIns="46527" anchor="b"/>
          <a:lstStyle>
            <a:lvl1pPr defTabSz="909638" eaLnBrk="0" hangingPunct="0">
              <a:spcBef>
                <a:spcPct val="30000"/>
              </a:spcBef>
              <a:defRPr sz="1200">
                <a:solidFill>
                  <a:schemeClr val="tx1"/>
                </a:solidFill>
                <a:latin typeface="Calibri" pitchFamily="34" charset="0"/>
              </a:defRPr>
            </a:lvl1pPr>
            <a:lvl2pPr marL="742950" indent="-285750" defTabSz="909638" eaLnBrk="0" hangingPunct="0">
              <a:spcBef>
                <a:spcPct val="30000"/>
              </a:spcBef>
              <a:defRPr sz="1200">
                <a:solidFill>
                  <a:schemeClr val="tx1"/>
                </a:solidFill>
                <a:latin typeface="Calibri" pitchFamily="34" charset="0"/>
              </a:defRPr>
            </a:lvl2pPr>
            <a:lvl3pPr marL="1143000" indent="-228600" defTabSz="909638" eaLnBrk="0" hangingPunct="0">
              <a:spcBef>
                <a:spcPct val="30000"/>
              </a:spcBef>
              <a:defRPr sz="1200">
                <a:solidFill>
                  <a:schemeClr val="tx1"/>
                </a:solidFill>
                <a:latin typeface="Calibri" pitchFamily="34" charset="0"/>
              </a:defRPr>
            </a:lvl3pPr>
            <a:lvl4pPr marL="1600200" indent="-228600" defTabSz="909638" eaLnBrk="0" hangingPunct="0">
              <a:spcBef>
                <a:spcPct val="30000"/>
              </a:spcBef>
              <a:defRPr sz="1200">
                <a:solidFill>
                  <a:schemeClr val="tx1"/>
                </a:solidFill>
                <a:latin typeface="Calibri" pitchFamily="34" charset="0"/>
              </a:defRPr>
            </a:lvl4pPr>
            <a:lvl5pPr marL="2057400" indent="-228600" defTabSz="909638" eaLnBrk="0" hangingPunct="0">
              <a:spcBef>
                <a:spcPct val="30000"/>
              </a:spcBef>
              <a:defRPr sz="1200">
                <a:solidFill>
                  <a:schemeClr val="tx1"/>
                </a:solidFill>
                <a:latin typeface="Calibri" pitchFamily="34" charset="0"/>
              </a:defRPr>
            </a:lvl5pPr>
            <a:lvl6pPr marL="2514600" indent="-228600" defTabSz="909638" eaLnBrk="0" fontAlgn="base" hangingPunct="0">
              <a:spcBef>
                <a:spcPct val="30000"/>
              </a:spcBef>
              <a:spcAft>
                <a:spcPct val="0"/>
              </a:spcAft>
              <a:defRPr sz="1200">
                <a:solidFill>
                  <a:schemeClr val="tx1"/>
                </a:solidFill>
                <a:latin typeface="Calibri" pitchFamily="34" charset="0"/>
              </a:defRPr>
            </a:lvl6pPr>
            <a:lvl7pPr marL="2971800" indent="-228600" defTabSz="909638" eaLnBrk="0" fontAlgn="base" hangingPunct="0">
              <a:spcBef>
                <a:spcPct val="30000"/>
              </a:spcBef>
              <a:spcAft>
                <a:spcPct val="0"/>
              </a:spcAft>
              <a:defRPr sz="1200">
                <a:solidFill>
                  <a:schemeClr val="tx1"/>
                </a:solidFill>
                <a:latin typeface="Calibri" pitchFamily="34" charset="0"/>
              </a:defRPr>
            </a:lvl7pPr>
            <a:lvl8pPr marL="3429000" indent="-228600" defTabSz="909638" eaLnBrk="0" fontAlgn="base" hangingPunct="0">
              <a:spcBef>
                <a:spcPct val="30000"/>
              </a:spcBef>
              <a:spcAft>
                <a:spcPct val="0"/>
              </a:spcAft>
              <a:defRPr sz="1200">
                <a:solidFill>
                  <a:schemeClr val="tx1"/>
                </a:solidFill>
                <a:latin typeface="Calibri" pitchFamily="34" charset="0"/>
              </a:defRPr>
            </a:lvl8pPr>
            <a:lvl9pPr marL="3886200" indent="-228600" defTabSz="909638"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52CBDA5D-8188-45B3-B31D-C0CE05E67793}" type="slidenum">
              <a:rPr lang="ru-RU" altLang="ru-RU"/>
              <a:pPr algn="r" eaLnBrk="1" hangingPunct="1">
                <a:spcBef>
                  <a:spcPct val="0"/>
                </a:spcBef>
              </a:pPr>
              <a:t>13</a:t>
            </a:fld>
            <a:endParaRPr lang="ru-RU" altLang="ru-RU"/>
          </a:p>
        </p:txBody>
      </p:sp>
      <p:sp>
        <p:nvSpPr>
          <p:cNvPr id="54275" name="Rectangle 2"/>
          <p:cNvSpPr>
            <a:spLocks noGrp="1" noRot="1" noChangeAspect="1" noChangeArrowheads="1" noTextEdit="1"/>
          </p:cNvSpPr>
          <p:nvPr>
            <p:ph type="sldImg"/>
          </p:nvPr>
        </p:nvSpPr>
        <p:spPr bwMode="auto">
          <a:xfrm>
            <a:off x="917575" y="746125"/>
            <a:ext cx="4962525" cy="37226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6" name="Rectangle 3"/>
          <p:cNvSpPr>
            <a:spLocks noGrp="1" noChangeArrowheads="1"/>
          </p:cNvSpPr>
          <p:nvPr>
            <p:ph type="body" idx="1"/>
          </p:nvPr>
        </p:nvSpPr>
        <p:spPr>
          <a:xfrm>
            <a:off x="679309" y="4715743"/>
            <a:ext cx="5439058" cy="446479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52" tIns="46527" rIns="93052" bIns="46527"/>
          <a:lstStyle/>
          <a:p>
            <a:pPr eaLnBrk="1" hangingPunct="1"/>
            <a:endParaRPr lang="ru-RU" altLang="ru-RU" smtClean="0">
              <a:latin typeface="Arial" pitchFamily="34" charset="0"/>
            </a:endParaRPr>
          </a:p>
        </p:txBody>
      </p:sp>
    </p:spTree>
    <p:extLst>
      <p:ext uri="{BB962C8B-B14F-4D97-AF65-F5344CB8AC3E}">
        <p14:creationId xmlns:p14="http://schemas.microsoft.com/office/powerpoint/2010/main" val="4184350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850946" y="9428117"/>
            <a:ext cx="2945199" cy="49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52" tIns="46527" rIns="93052" bIns="46527" anchor="b"/>
          <a:lstStyle>
            <a:lvl1pPr defTabSz="909638" eaLnBrk="0" hangingPunct="0">
              <a:spcBef>
                <a:spcPct val="30000"/>
              </a:spcBef>
              <a:defRPr sz="1200">
                <a:solidFill>
                  <a:schemeClr val="tx1"/>
                </a:solidFill>
                <a:latin typeface="Calibri" pitchFamily="34" charset="0"/>
              </a:defRPr>
            </a:lvl1pPr>
            <a:lvl2pPr marL="742950" indent="-285750" defTabSz="909638" eaLnBrk="0" hangingPunct="0">
              <a:spcBef>
                <a:spcPct val="30000"/>
              </a:spcBef>
              <a:defRPr sz="1200">
                <a:solidFill>
                  <a:schemeClr val="tx1"/>
                </a:solidFill>
                <a:latin typeface="Calibri" pitchFamily="34" charset="0"/>
              </a:defRPr>
            </a:lvl2pPr>
            <a:lvl3pPr marL="1143000" indent="-228600" defTabSz="909638" eaLnBrk="0" hangingPunct="0">
              <a:spcBef>
                <a:spcPct val="30000"/>
              </a:spcBef>
              <a:defRPr sz="1200">
                <a:solidFill>
                  <a:schemeClr val="tx1"/>
                </a:solidFill>
                <a:latin typeface="Calibri" pitchFamily="34" charset="0"/>
              </a:defRPr>
            </a:lvl3pPr>
            <a:lvl4pPr marL="1600200" indent="-228600" defTabSz="909638" eaLnBrk="0" hangingPunct="0">
              <a:spcBef>
                <a:spcPct val="30000"/>
              </a:spcBef>
              <a:defRPr sz="1200">
                <a:solidFill>
                  <a:schemeClr val="tx1"/>
                </a:solidFill>
                <a:latin typeface="Calibri" pitchFamily="34" charset="0"/>
              </a:defRPr>
            </a:lvl4pPr>
            <a:lvl5pPr marL="2057400" indent="-228600" defTabSz="909638" eaLnBrk="0" hangingPunct="0">
              <a:spcBef>
                <a:spcPct val="30000"/>
              </a:spcBef>
              <a:defRPr sz="1200">
                <a:solidFill>
                  <a:schemeClr val="tx1"/>
                </a:solidFill>
                <a:latin typeface="Calibri" pitchFamily="34" charset="0"/>
              </a:defRPr>
            </a:lvl5pPr>
            <a:lvl6pPr marL="2514600" indent="-228600" defTabSz="909638" eaLnBrk="0" fontAlgn="base" hangingPunct="0">
              <a:spcBef>
                <a:spcPct val="30000"/>
              </a:spcBef>
              <a:spcAft>
                <a:spcPct val="0"/>
              </a:spcAft>
              <a:defRPr sz="1200">
                <a:solidFill>
                  <a:schemeClr val="tx1"/>
                </a:solidFill>
                <a:latin typeface="Calibri" pitchFamily="34" charset="0"/>
              </a:defRPr>
            </a:lvl6pPr>
            <a:lvl7pPr marL="2971800" indent="-228600" defTabSz="909638" eaLnBrk="0" fontAlgn="base" hangingPunct="0">
              <a:spcBef>
                <a:spcPct val="30000"/>
              </a:spcBef>
              <a:spcAft>
                <a:spcPct val="0"/>
              </a:spcAft>
              <a:defRPr sz="1200">
                <a:solidFill>
                  <a:schemeClr val="tx1"/>
                </a:solidFill>
                <a:latin typeface="Calibri" pitchFamily="34" charset="0"/>
              </a:defRPr>
            </a:lvl7pPr>
            <a:lvl8pPr marL="3429000" indent="-228600" defTabSz="909638" eaLnBrk="0" fontAlgn="base" hangingPunct="0">
              <a:spcBef>
                <a:spcPct val="30000"/>
              </a:spcBef>
              <a:spcAft>
                <a:spcPct val="0"/>
              </a:spcAft>
              <a:defRPr sz="1200">
                <a:solidFill>
                  <a:schemeClr val="tx1"/>
                </a:solidFill>
                <a:latin typeface="Calibri" pitchFamily="34" charset="0"/>
              </a:defRPr>
            </a:lvl8pPr>
            <a:lvl9pPr marL="3886200" indent="-228600" defTabSz="909638"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52CBDA5D-8188-45B3-B31D-C0CE05E67793}" type="slidenum">
              <a:rPr lang="ru-RU" altLang="ru-RU"/>
              <a:pPr algn="r" eaLnBrk="1" hangingPunct="1">
                <a:spcBef>
                  <a:spcPct val="0"/>
                </a:spcBef>
              </a:pPr>
              <a:t>14</a:t>
            </a:fld>
            <a:endParaRPr lang="ru-RU" altLang="ru-RU"/>
          </a:p>
        </p:txBody>
      </p:sp>
      <p:sp>
        <p:nvSpPr>
          <p:cNvPr id="54275" name="Rectangle 2"/>
          <p:cNvSpPr>
            <a:spLocks noGrp="1" noRot="1" noChangeAspect="1" noChangeArrowheads="1" noTextEdit="1"/>
          </p:cNvSpPr>
          <p:nvPr>
            <p:ph type="sldImg"/>
          </p:nvPr>
        </p:nvSpPr>
        <p:spPr bwMode="auto">
          <a:xfrm>
            <a:off x="917575" y="746125"/>
            <a:ext cx="4962525" cy="37226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6" name="Rectangle 3"/>
          <p:cNvSpPr>
            <a:spLocks noGrp="1" noChangeArrowheads="1"/>
          </p:cNvSpPr>
          <p:nvPr>
            <p:ph type="body" idx="1"/>
          </p:nvPr>
        </p:nvSpPr>
        <p:spPr>
          <a:xfrm>
            <a:off x="679309" y="4715743"/>
            <a:ext cx="5439058" cy="446479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52" tIns="46527" rIns="93052" bIns="46527"/>
          <a:lstStyle/>
          <a:p>
            <a:pPr eaLnBrk="1" hangingPunct="1"/>
            <a:endParaRPr lang="ru-RU" altLang="ru-RU" smtClean="0">
              <a:latin typeface="Arial" pitchFamily="34" charset="0"/>
            </a:endParaRPr>
          </a:p>
        </p:txBody>
      </p:sp>
    </p:spTree>
    <p:extLst>
      <p:ext uri="{BB962C8B-B14F-4D97-AF65-F5344CB8AC3E}">
        <p14:creationId xmlns:p14="http://schemas.microsoft.com/office/powerpoint/2010/main" val="337698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03D97B9-4DA6-4623-AE1F-8D01FD12B0B2}" type="slidenum">
              <a:rPr lang="ru-RU"/>
              <a:pPr>
                <a:defRPr/>
              </a:pPr>
              <a:t>‹#›</a:t>
            </a:fld>
            <a:endParaRPr lang="ru-RU"/>
          </a:p>
        </p:txBody>
      </p:sp>
    </p:spTree>
    <p:extLst>
      <p:ext uri="{BB962C8B-B14F-4D97-AF65-F5344CB8AC3E}">
        <p14:creationId xmlns:p14="http://schemas.microsoft.com/office/powerpoint/2010/main" val="371850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3778F10-30ED-46BA-BF39-33916EB370A8}" type="slidenum">
              <a:rPr lang="ru-RU"/>
              <a:pPr>
                <a:defRPr/>
              </a:pPr>
              <a:t>‹#›</a:t>
            </a:fld>
            <a:endParaRPr lang="ru-RU"/>
          </a:p>
        </p:txBody>
      </p:sp>
    </p:spTree>
    <p:extLst>
      <p:ext uri="{BB962C8B-B14F-4D97-AF65-F5344CB8AC3E}">
        <p14:creationId xmlns:p14="http://schemas.microsoft.com/office/powerpoint/2010/main" val="4282483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3374B34-CEFF-4B87-857F-C01EBF0C08D3}" type="slidenum">
              <a:rPr lang="ru-RU"/>
              <a:pPr>
                <a:defRPr/>
              </a:pPr>
              <a:t>‹#›</a:t>
            </a:fld>
            <a:endParaRPr lang="ru-RU"/>
          </a:p>
        </p:txBody>
      </p:sp>
    </p:spTree>
    <p:extLst>
      <p:ext uri="{BB962C8B-B14F-4D97-AF65-F5344CB8AC3E}">
        <p14:creationId xmlns:p14="http://schemas.microsoft.com/office/powerpoint/2010/main" val="36457828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D0541E2-962B-4D0C-A7F7-3B40D6DACF99}" type="slidenum">
              <a:rPr lang="ru-RU"/>
              <a:pPr>
                <a:defRPr/>
              </a:pPr>
              <a:t>‹#›</a:t>
            </a:fld>
            <a:endParaRPr lang="ru-RU"/>
          </a:p>
        </p:txBody>
      </p:sp>
    </p:spTree>
    <p:extLst>
      <p:ext uri="{BB962C8B-B14F-4D97-AF65-F5344CB8AC3E}">
        <p14:creationId xmlns:p14="http://schemas.microsoft.com/office/powerpoint/2010/main" val="3566166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402738E-3690-44E3-8CA6-B8A243269190}" type="slidenum">
              <a:rPr lang="ru-RU"/>
              <a:pPr>
                <a:defRPr/>
              </a:pPr>
              <a:t>‹#›</a:t>
            </a:fld>
            <a:endParaRPr lang="ru-RU"/>
          </a:p>
        </p:txBody>
      </p:sp>
    </p:spTree>
    <p:extLst>
      <p:ext uri="{BB962C8B-B14F-4D97-AF65-F5344CB8AC3E}">
        <p14:creationId xmlns:p14="http://schemas.microsoft.com/office/powerpoint/2010/main" val="15029964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Слайды">
    <p:spTree>
      <p:nvGrpSpPr>
        <p:cNvPr id="1" name=""/>
        <p:cNvGrpSpPr/>
        <p:nvPr/>
      </p:nvGrpSpPr>
      <p:grpSpPr>
        <a:xfrm>
          <a:off x="0" y="0"/>
          <a:ext cx="0" cy="0"/>
          <a:chOff x="0" y="0"/>
          <a:chExt cx="0" cy="0"/>
        </a:xfrm>
      </p:grpSpPr>
      <p:sp>
        <p:nvSpPr>
          <p:cNvPr id="2" name="Прямоугольник 1"/>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3" name="Прямоугольник 2"/>
          <p:cNvSpPr/>
          <p:nvPr/>
        </p:nvSpPr>
        <p:spPr bwMode="invGray">
          <a:xfrm>
            <a:off x="9085385"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4" name="Прямоугольник 3"/>
          <p:cNvSpPr/>
          <p:nvPr/>
        </p:nvSpPr>
        <p:spPr bwMode="invGray">
          <a:xfrm>
            <a:off x="9044354" y="-1588"/>
            <a:ext cx="27843"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Прямоугольник 4"/>
          <p:cNvSpPr/>
          <p:nvPr/>
        </p:nvSpPr>
        <p:spPr bwMode="invGray">
          <a:xfrm>
            <a:off x="9025305" y="-1588"/>
            <a:ext cx="8792"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Прямоугольник 5"/>
          <p:cNvSpPr/>
          <p:nvPr/>
        </p:nvSpPr>
        <p:spPr bwMode="invGray">
          <a:xfrm>
            <a:off x="8976947" y="-1588"/>
            <a:ext cx="26377"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Прямоугольник 6"/>
          <p:cNvSpPr/>
          <p:nvPr/>
        </p:nvSpPr>
        <p:spPr bwMode="invGray">
          <a:xfrm>
            <a:off x="8915400" y="0"/>
            <a:ext cx="55685"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8" name="Прямоугольник 7"/>
          <p:cNvSpPr/>
          <p:nvPr/>
        </p:nvSpPr>
        <p:spPr bwMode="invGray">
          <a:xfrm>
            <a:off x="8875835" y="0"/>
            <a:ext cx="5862"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0" name="Прямоугольник 9"/>
          <p:cNvSpPr/>
          <p:nvPr userDrawn="1"/>
        </p:nvSpPr>
        <p:spPr>
          <a:xfrm>
            <a:off x="540728" y="1"/>
            <a:ext cx="464526"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solidFill>
                <a:prstClr val="black"/>
              </a:solidFill>
              <a:latin typeface="Arial" charset="0"/>
            </a:endParaRPr>
          </a:p>
        </p:txBody>
      </p:sp>
      <p:sp>
        <p:nvSpPr>
          <p:cNvPr id="11" name="Прямоугольник 25"/>
          <p:cNvSpPr>
            <a:spLocks noChangeArrowheads="1"/>
          </p:cNvSpPr>
          <p:nvPr userDrawn="1"/>
        </p:nvSpPr>
        <p:spPr bwMode="auto">
          <a:xfrm>
            <a:off x="96422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a:solidFill>
                  <a:srgbClr val="DBDBE9"/>
                </a:solidFill>
                <a:latin typeface="Times New Roman" pitchFamily="18" charset="0"/>
                <a:cs typeface="Times New Roman" pitchFamily="18" charset="0"/>
              </a:rPr>
              <a:t>]</a:t>
            </a:r>
            <a:endParaRPr lang="ru-RU">
              <a:solidFill>
                <a:srgbClr val="DBDBE9"/>
              </a:solidFill>
              <a:latin typeface="Times New Roman" pitchFamily="18" charset="0"/>
              <a:cs typeface="Times New Roman" pitchFamily="18" charset="0"/>
            </a:endParaRPr>
          </a:p>
        </p:txBody>
      </p:sp>
      <p:sp>
        <p:nvSpPr>
          <p:cNvPr id="12" name="TextBox 13"/>
          <p:cNvSpPr txBox="1">
            <a:spLocks noChangeArrowheads="1"/>
          </p:cNvSpPr>
          <p:nvPr userDrawn="1"/>
        </p:nvSpPr>
        <p:spPr bwMode="auto">
          <a:xfrm>
            <a:off x="775189"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smtClean="0">
                <a:solidFill>
                  <a:prstClr val="white"/>
                </a:solidFill>
                <a:latin typeface="Times New Roman" pitchFamily="18" charset="0"/>
                <a:cs typeface="Times New Roman" pitchFamily="18" charset="0"/>
              </a:rPr>
              <a:t>ф</a:t>
            </a:r>
            <a:endParaRPr lang="ru-RU" sz="2200" smtClean="0">
              <a:solidFill>
                <a:srgbClr val="DBDBE9"/>
              </a:solidFill>
              <a:latin typeface="Times New Roman" pitchFamily="18" charset="0"/>
              <a:cs typeface="Times New Roman" pitchFamily="18" charset="0"/>
            </a:endParaRPr>
          </a:p>
        </p:txBody>
      </p:sp>
      <p:pic>
        <p:nvPicPr>
          <p:cNvPr id="14" name="Рисунок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566" y="-1588"/>
            <a:ext cx="311645" cy="369888"/>
          </a:xfrm>
          <a:prstGeom prst="rect">
            <a:avLst/>
          </a:prstGeom>
        </p:spPr>
      </p:pic>
      <p:sp>
        <p:nvSpPr>
          <p:cNvPr id="15" name="TextBox 14"/>
          <p:cNvSpPr txBox="1"/>
          <p:nvPr userDrawn="1"/>
        </p:nvSpPr>
        <p:spPr>
          <a:xfrm>
            <a:off x="8540318" y="14694"/>
            <a:ext cx="436629" cy="276999"/>
          </a:xfrm>
          <a:prstGeom prst="rect">
            <a:avLst/>
          </a:prstGeom>
          <a:noFill/>
        </p:spPr>
        <p:txBody>
          <a:bodyPr wrap="square" lIns="0" tIns="0" rIns="0" bIns="0" rtlCol="0">
            <a:spAutoFit/>
          </a:bodyPr>
          <a:lstStyle/>
          <a:p>
            <a:pPr marL="0" marR="0" indent="0" algn="ctr" defTabSz="914400" rtl="0" eaLnBrk="1" fontAlgn="base" latinLnBrk="0" hangingPunct="1">
              <a:lnSpc>
                <a:spcPct val="100000"/>
              </a:lnSpc>
              <a:spcBef>
                <a:spcPct val="0"/>
              </a:spcBef>
              <a:spcAft>
                <a:spcPct val="0"/>
              </a:spcAft>
              <a:buClrTx/>
              <a:buSzTx/>
              <a:buFontTx/>
              <a:buNone/>
              <a:tabLst/>
              <a:defRPr/>
            </a:pPr>
            <a:fld id="{3652B57F-E6B2-477A-A458-E62C3B0A6261}" type="slidenum">
              <a:rPr lang="ru-RU" b="1" smtClean="0">
                <a:solidFill>
                  <a:schemeClr val="bg1"/>
                </a:solidFill>
              </a:rPr>
              <a:pPr marL="0" marR="0" indent="0" algn="ctr" defTabSz="914400" rtl="0" eaLnBrk="1" fontAlgn="base" latinLnBrk="0" hangingPunct="1">
                <a:lnSpc>
                  <a:spcPct val="100000"/>
                </a:lnSpc>
                <a:spcBef>
                  <a:spcPct val="0"/>
                </a:spcBef>
                <a:spcAft>
                  <a:spcPct val="0"/>
                </a:spcAft>
                <a:buClrTx/>
                <a:buSzTx/>
                <a:buFontTx/>
                <a:buNone/>
                <a:tabLst/>
                <a:defRPr/>
              </a:pPr>
              <a:t>‹#›</a:t>
            </a:fld>
            <a:endParaRPr lang="ru-RU" b="1" dirty="0" smtClean="0">
              <a:solidFill>
                <a:schemeClr val="bg1"/>
              </a:solidFill>
            </a:endParaRPr>
          </a:p>
        </p:txBody>
      </p:sp>
    </p:spTree>
    <p:extLst>
      <p:ext uri="{BB962C8B-B14F-4D97-AF65-F5344CB8AC3E}">
        <p14:creationId xmlns:p14="http://schemas.microsoft.com/office/powerpoint/2010/main" val="561803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00C6DE9-0EFE-46C4-A297-4D979D0A66FC}" type="slidenum">
              <a:rPr lang="ru-RU"/>
              <a:pPr>
                <a:defRPr/>
              </a:pPr>
              <a:t>‹#›</a:t>
            </a:fld>
            <a:endParaRPr lang="ru-RU"/>
          </a:p>
        </p:txBody>
      </p:sp>
    </p:spTree>
    <p:extLst>
      <p:ext uri="{BB962C8B-B14F-4D97-AF65-F5344CB8AC3E}">
        <p14:creationId xmlns:p14="http://schemas.microsoft.com/office/powerpoint/2010/main" val="2815687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Заголовок и объект">
    <p:bg>
      <p:bgPr>
        <a:solidFill>
          <a:srgbClr val="EDEDED"/>
        </a:solidFill>
        <a:effectLst/>
      </p:bgPr>
    </p:bg>
    <p:spTree>
      <p:nvGrpSpPr>
        <p:cNvPr id="1" name=""/>
        <p:cNvGrpSpPr/>
        <p:nvPr/>
      </p:nvGrpSpPr>
      <p:grpSpPr>
        <a:xfrm>
          <a:off x="0" y="0"/>
          <a:ext cx="0" cy="0"/>
          <a:chOff x="0" y="0"/>
          <a:chExt cx="0" cy="0"/>
        </a:xfrm>
      </p:grpSpPr>
      <p:sp>
        <p:nvSpPr>
          <p:cNvPr id="4" name="Прямоугольник 3"/>
          <p:cNvSpPr/>
          <p:nvPr userDrawn="1"/>
        </p:nvSpPr>
        <p:spPr>
          <a:xfrm>
            <a:off x="0" y="0"/>
            <a:ext cx="9144000" cy="311150"/>
          </a:xfrm>
          <a:prstGeom prst="rect">
            <a:avLst/>
          </a:prstGeom>
          <a:solidFill>
            <a:srgbClr val="424456"/>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Прямоугольник 4"/>
          <p:cNvSpPr/>
          <p:nvPr userDrawn="1"/>
        </p:nvSpPr>
        <p:spPr bwMode="invGray">
          <a:xfrm>
            <a:off x="9085263" y="-1587"/>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dirty="0"/>
          </a:p>
        </p:txBody>
      </p:sp>
      <p:sp>
        <p:nvSpPr>
          <p:cNvPr id="6" name="Прямоугольник 5"/>
          <p:cNvSpPr/>
          <p:nvPr userDrawn="1"/>
        </p:nvSpPr>
        <p:spPr bwMode="invGray">
          <a:xfrm>
            <a:off x="9043988" y="-1587"/>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dirty="0"/>
          </a:p>
        </p:txBody>
      </p:sp>
      <p:sp>
        <p:nvSpPr>
          <p:cNvPr id="7" name="Прямоугольник 6"/>
          <p:cNvSpPr/>
          <p:nvPr userDrawn="1"/>
        </p:nvSpPr>
        <p:spPr bwMode="invGray">
          <a:xfrm>
            <a:off x="9024940" y="-1587"/>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8" name="Прямоугольник 7"/>
          <p:cNvSpPr/>
          <p:nvPr userDrawn="1"/>
        </p:nvSpPr>
        <p:spPr bwMode="invGray">
          <a:xfrm>
            <a:off x="8977313" y="-1587"/>
            <a:ext cx="25400"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9" name="Прямоугольник 8"/>
          <p:cNvSpPr/>
          <p:nvPr userDrawn="1"/>
        </p:nvSpPr>
        <p:spPr bwMode="invGray">
          <a:xfrm>
            <a:off x="8915402"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10" name="Прямоугольник 9"/>
          <p:cNvSpPr/>
          <p:nvPr userDrawn="1"/>
        </p:nvSpPr>
        <p:spPr bwMode="invGray">
          <a:xfrm>
            <a:off x="8875715" y="0"/>
            <a:ext cx="6350"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dirty="0"/>
          </a:p>
        </p:txBody>
      </p:sp>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5" name="Прямоугольник 14"/>
          <p:cNvSpPr/>
          <p:nvPr userDrawn="1"/>
        </p:nvSpPr>
        <p:spPr>
          <a:xfrm>
            <a:off x="540728" y="0"/>
            <a:ext cx="464526"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latin typeface="Arial" charset="0"/>
              <a:cs typeface="+mn-cs"/>
            </a:endParaRPr>
          </a:p>
        </p:txBody>
      </p:sp>
      <p:sp>
        <p:nvSpPr>
          <p:cNvPr id="16" name="Прямоугольник 11"/>
          <p:cNvSpPr>
            <a:spLocks noChangeArrowheads="1"/>
          </p:cNvSpPr>
          <p:nvPr userDrawn="1"/>
        </p:nvSpPr>
        <p:spPr bwMode="auto">
          <a:xfrm>
            <a:off x="96422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a:solidFill>
                  <a:srgbClr val="DBDBE9"/>
                </a:solidFill>
                <a:latin typeface="Times New Roman" pitchFamily="18" charset="0"/>
                <a:cs typeface="Times New Roman" pitchFamily="18" charset="0"/>
              </a:rPr>
              <a:t>]</a:t>
            </a:r>
            <a:endParaRPr lang="ru-RU">
              <a:solidFill>
                <a:srgbClr val="DBDBE9"/>
              </a:solidFill>
              <a:latin typeface="Times New Roman" pitchFamily="18" charset="0"/>
              <a:cs typeface="Times New Roman" pitchFamily="18" charset="0"/>
            </a:endParaRPr>
          </a:p>
        </p:txBody>
      </p:sp>
      <p:sp>
        <p:nvSpPr>
          <p:cNvPr id="17" name="TextBox 13"/>
          <p:cNvSpPr txBox="1">
            <a:spLocks noChangeArrowheads="1"/>
          </p:cNvSpPr>
          <p:nvPr userDrawn="1"/>
        </p:nvSpPr>
        <p:spPr bwMode="auto">
          <a:xfrm>
            <a:off x="775189"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schemeClr val="bg1"/>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18" name="Прямоугольник 17"/>
          <p:cNvSpPr/>
          <p:nvPr userDrawn="1"/>
        </p:nvSpPr>
        <p:spPr>
          <a:xfrm>
            <a:off x="540728" y="0"/>
            <a:ext cx="464526"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latin typeface="Arial" charset="0"/>
              <a:cs typeface="+mn-cs"/>
            </a:endParaRPr>
          </a:p>
        </p:txBody>
      </p:sp>
      <p:sp>
        <p:nvSpPr>
          <p:cNvPr id="19" name="Прямоугольник 27"/>
          <p:cNvSpPr>
            <a:spLocks noChangeArrowheads="1"/>
          </p:cNvSpPr>
          <p:nvPr userDrawn="1"/>
        </p:nvSpPr>
        <p:spPr bwMode="auto">
          <a:xfrm>
            <a:off x="96422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a:solidFill>
                  <a:srgbClr val="DBDBE9"/>
                </a:solidFill>
                <a:latin typeface="Times New Roman" pitchFamily="18" charset="0"/>
                <a:cs typeface="Times New Roman" pitchFamily="18" charset="0"/>
              </a:rPr>
              <a:t>]</a:t>
            </a:r>
            <a:endParaRPr lang="ru-RU">
              <a:solidFill>
                <a:srgbClr val="DBDBE9"/>
              </a:solidFill>
              <a:latin typeface="Times New Roman" pitchFamily="18" charset="0"/>
              <a:cs typeface="Times New Roman" pitchFamily="18" charset="0"/>
            </a:endParaRPr>
          </a:p>
        </p:txBody>
      </p:sp>
      <p:sp>
        <p:nvSpPr>
          <p:cNvPr id="20" name="TextBox 19"/>
          <p:cNvSpPr txBox="1">
            <a:spLocks noChangeArrowheads="1"/>
          </p:cNvSpPr>
          <p:nvPr userDrawn="1"/>
        </p:nvSpPr>
        <p:spPr bwMode="auto">
          <a:xfrm>
            <a:off x="775189"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schemeClr val="bg1"/>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Tree>
    <p:extLst>
      <p:ext uri="{BB962C8B-B14F-4D97-AF65-F5344CB8AC3E}">
        <p14:creationId xmlns:p14="http://schemas.microsoft.com/office/powerpoint/2010/main" val="15361483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Сравнение">
    <p:spTree>
      <p:nvGrpSpPr>
        <p:cNvPr id="1" name=""/>
        <p:cNvGrpSpPr/>
        <p:nvPr/>
      </p:nvGrpSpPr>
      <p:grpSpPr>
        <a:xfrm>
          <a:off x="0" y="0"/>
          <a:ext cx="0" cy="0"/>
          <a:chOff x="0" y="0"/>
          <a:chExt cx="0" cy="0"/>
        </a:xfrm>
      </p:grpSpPr>
      <p:sp>
        <p:nvSpPr>
          <p:cNvPr id="2" name="Прямоугольник 1"/>
          <p:cNvSpPr/>
          <p:nvPr userDrawn="1"/>
        </p:nvSpPr>
        <p:spPr>
          <a:xfrm>
            <a:off x="540728" y="0"/>
            <a:ext cx="464526"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latin typeface="Arial" charset="0"/>
              <a:cs typeface="+mn-cs"/>
            </a:endParaRPr>
          </a:p>
        </p:txBody>
      </p:sp>
      <p:sp>
        <p:nvSpPr>
          <p:cNvPr id="3" name="Прямоугольник 11"/>
          <p:cNvSpPr>
            <a:spLocks noChangeArrowheads="1"/>
          </p:cNvSpPr>
          <p:nvPr userDrawn="1"/>
        </p:nvSpPr>
        <p:spPr bwMode="auto">
          <a:xfrm>
            <a:off x="96422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a:solidFill>
                  <a:srgbClr val="DBDBE9"/>
                </a:solidFill>
                <a:latin typeface="Times New Roman" pitchFamily="18" charset="0"/>
                <a:cs typeface="Times New Roman" pitchFamily="18" charset="0"/>
              </a:rPr>
              <a:t>]</a:t>
            </a:r>
            <a:endParaRPr lang="ru-RU">
              <a:solidFill>
                <a:srgbClr val="DBDBE9"/>
              </a:solidFill>
              <a:latin typeface="Times New Roman" pitchFamily="18" charset="0"/>
              <a:cs typeface="Times New Roman" pitchFamily="18" charset="0"/>
            </a:endParaRPr>
          </a:p>
        </p:txBody>
      </p:sp>
      <p:sp>
        <p:nvSpPr>
          <p:cNvPr id="4" name="TextBox 13"/>
          <p:cNvSpPr txBox="1">
            <a:spLocks noChangeArrowheads="1"/>
          </p:cNvSpPr>
          <p:nvPr userDrawn="1"/>
        </p:nvSpPr>
        <p:spPr bwMode="auto">
          <a:xfrm>
            <a:off x="775189"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schemeClr val="bg1"/>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sp>
        <p:nvSpPr>
          <p:cNvPr id="5" name="Прямоугольник 4"/>
          <p:cNvSpPr/>
          <p:nvPr/>
        </p:nvSpPr>
        <p:spPr>
          <a:xfrm>
            <a:off x="0" y="0"/>
            <a:ext cx="9144000" cy="311150"/>
          </a:xfrm>
          <a:prstGeom prst="rect">
            <a:avLst/>
          </a:prstGeom>
          <a:solidFill>
            <a:srgbClr val="424456"/>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Прямоугольник 5"/>
          <p:cNvSpPr/>
          <p:nvPr/>
        </p:nvSpPr>
        <p:spPr bwMode="invGray">
          <a:xfrm>
            <a:off x="9085385" y="-1587"/>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Прямоугольник 6"/>
          <p:cNvSpPr/>
          <p:nvPr/>
        </p:nvSpPr>
        <p:spPr bwMode="invGray">
          <a:xfrm>
            <a:off x="9044355" y="-1587"/>
            <a:ext cx="27843"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Прямоугольник 7"/>
          <p:cNvSpPr/>
          <p:nvPr/>
        </p:nvSpPr>
        <p:spPr bwMode="invGray">
          <a:xfrm>
            <a:off x="9025306" y="-1587"/>
            <a:ext cx="8792"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9" name="Прямоугольник 8"/>
          <p:cNvSpPr/>
          <p:nvPr/>
        </p:nvSpPr>
        <p:spPr bwMode="invGray">
          <a:xfrm>
            <a:off x="8976948" y="-1587"/>
            <a:ext cx="26377"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 name="Прямоугольник 9"/>
          <p:cNvSpPr/>
          <p:nvPr/>
        </p:nvSpPr>
        <p:spPr bwMode="invGray">
          <a:xfrm>
            <a:off x="8915401" y="0"/>
            <a:ext cx="55685"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1" name="Прямоугольник 10"/>
          <p:cNvSpPr/>
          <p:nvPr/>
        </p:nvSpPr>
        <p:spPr bwMode="invGray">
          <a:xfrm>
            <a:off x="8875836" y="0"/>
            <a:ext cx="5862"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2" name="Прямоугольник 11"/>
          <p:cNvSpPr/>
          <p:nvPr userDrawn="1"/>
        </p:nvSpPr>
        <p:spPr>
          <a:xfrm>
            <a:off x="540728" y="0"/>
            <a:ext cx="464526" cy="379413"/>
          </a:xfrm>
          <a:prstGeom prst="rect">
            <a:avLst/>
          </a:prstGeom>
        </p:spPr>
        <p:txBody>
          <a:bodyPr wrap="none">
            <a:normAutofit lnSpcReduction="10000"/>
          </a:bodyPr>
          <a:lstStyle/>
          <a:p>
            <a:pPr>
              <a:defRPr/>
            </a:pPr>
            <a:r>
              <a:rPr lang="ru-RU" sz="2000" dirty="0">
                <a:solidFill>
                  <a:srgbClr val="53548A">
                    <a:lumMod val="20000"/>
                    <a:lumOff val="80000"/>
                  </a:srgbClr>
                </a:solidFill>
                <a:latin typeface="Times New Roman" pitchFamily="18" charset="0"/>
                <a:cs typeface="Times New Roman" pitchFamily="18" charset="0"/>
              </a:rPr>
              <a:t>М</a:t>
            </a:r>
            <a:endParaRPr lang="ru-RU" dirty="0">
              <a:latin typeface="Arial" charset="0"/>
              <a:cs typeface="+mn-cs"/>
            </a:endParaRPr>
          </a:p>
        </p:txBody>
      </p:sp>
      <p:sp>
        <p:nvSpPr>
          <p:cNvPr id="13" name="Прямоугольник 27"/>
          <p:cNvSpPr>
            <a:spLocks noChangeArrowheads="1"/>
          </p:cNvSpPr>
          <p:nvPr userDrawn="1"/>
        </p:nvSpPr>
        <p:spPr bwMode="auto">
          <a:xfrm>
            <a:off x="964223" y="-20638"/>
            <a:ext cx="253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sz="1600">
                <a:solidFill>
                  <a:srgbClr val="DBDBE9"/>
                </a:solidFill>
                <a:latin typeface="Times New Roman" pitchFamily="18" charset="0"/>
                <a:cs typeface="Times New Roman" pitchFamily="18" charset="0"/>
              </a:rPr>
              <a:t>]</a:t>
            </a:r>
            <a:endParaRPr lang="ru-RU">
              <a:solidFill>
                <a:srgbClr val="DBDBE9"/>
              </a:solidFill>
              <a:latin typeface="Times New Roman" pitchFamily="18" charset="0"/>
              <a:cs typeface="Times New Roman" pitchFamily="18" charset="0"/>
            </a:endParaRPr>
          </a:p>
        </p:txBody>
      </p:sp>
      <p:sp>
        <p:nvSpPr>
          <p:cNvPr id="14" name="TextBox 13"/>
          <p:cNvSpPr txBox="1">
            <a:spLocks noChangeArrowheads="1"/>
          </p:cNvSpPr>
          <p:nvPr userDrawn="1"/>
        </p:nvSpPr>
        <p:spPr bwMode="auto">
          <a:xfrm>
            <a:off x="775189" y="-61913"/>
            <a:ext cx="38504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defRPr>
            </a:lvl1pPr>
            <a:lvl2pPr marL="742950" indent="-285750" eaLnBrk="0" hangingPunct="0">
              <a:defRPr>
                <a:solidFill>
                  <a:schemeClr val="tx1"/>
                </a:solidFill>
                <a:latin typeface="Georgia" pitchFamily="18" charset="0"/>
              </a:defRPr>
            </a:lvl2pPr>
            <a:lvl3pPr marL="1143000" indent="-228600" eaLnBrk="0" hangingPunct="0">
              <a:defRPr>
                <a:solidFill>
                  <a:schemeClr val="tx1"/>
                </a:solidFill>
                <a:latin typeface="Georgia" pitchFamily="18" charset="0"/>
              </a:defRPr>
            </a:lvl3pPr>
            <a:lvl4pPr marL="1600200" indent="-228600" eaLnBrk="0" hangingPunct="0">
              <a:defRPr>
                <a:solidFill>
                  <a:schemeClr val="tx1"/>
                </a:solidFill>
                <a:latin typeface="Georgia" pitchFamily="18" charset="0"/>
              </a:defRPr>
            </a:lvl4pPr>
            <a:lvl5pPr marL="2057400" indent="-228600" eaLnBrk="0" hangingPunct="0">
              <a:defRPr>
                <a:solidFill>
                  <a:schemeClr val="tx1"/>
                </a:solidFill>
                <a:latin typeface="Georgia" pitchFamily="18" charset="0"/>
              </a:defRPr>
            </a:lvl5pPr>
            <a:lvl6pPr marL="2514600" indent="-228600" eaLnBrk="0" fontAlgn="base" hangingPunct="0">
              <a:spcBef>
                <a:spcPct val="0"/>
              </a:spcBef>
              <a:spcAft>
                <a:spcPct val="0"/>
              </a:spcAft>
              <a:defRPr>
                <a:solidFill>
                  <a:schemeClr val="tx1"/>
                </a:solidFill>
                <a:latin typeface="Georgia" pitchFamily="18" charset="0"/>
              </a:defRPr>
            </a:lvl6pPr>
            <a:lvl7pPr marL="2971800" indent="-228600" eaLnBrk="0" fontAlgn="base" hangingPunct="0">
              <a:spcBef>
                <a:spcPct val="0"/>
              </a:spcBef>
              <a:spcAft>
                <a:spcPct val="0"/>
              </a:spcAft>
              <a:defRPr>
                <a:solidFill>
                  <a:schemeClr val="tx1"/>
                </a:solidFill>
                <a:latin typeface="Georgia" pitchFamily="18" charset="0"/>
              </a:defRPr>
            </a:lvl7pPr>
            <a:lvl8pPr marL="3429000" indent="-228600" eaLnBrk="0" fontAlgn="base" hangingPunct="0">
              <a:spcBef>
                <a:spcPct val="0"/>
              </a:spcBef>
              <a:spcAft>
                <a:spcPct val="0"/>
              </a:spcAft>
              <a:defRPr>
                <a:solidFill>
                  <a:schemeClr val="tx1"/>
                </a:solidFill>
                <a:latin typeface="Georgia" pitchFamily="18" charset="0"/>
              </a:defRPr>
            </a:lvl8pPr>
            <a:lvl9pPr marL="3886200" indent="-228600" eaLnBrk="0" fontAlgn="base" hangingPunct="0">
              <a:spcBef>
                <a:spcPct val="0"/>
              </a:spcBef>
              <a:spcAft>
                <a:spcPct val="0"/>
              </a:spcAft>
              <a:defRPr>
                <a:solidFill>
                  <a:schemeClr val="tx1"/>
                </a:solidFill>
                <a:latin typeface="Georgia" pitchFamily="18" charset="0"/>
              </a:defRPr>
            </a:lvl9pPr>
          </a:lstStyle>
          <a:p>
            <a:pPr eaLnBrk="1" hangingPunct="1">
              <a:defRPr/>
            </a:pPr>
            <a:r>
              <a:rPr lang="ru-RU" sz="2200" i="1" dirty="0" smtClean="0">
                <a:solidFill>
                  <a:schemeClr val="bg1"/>
                </a:solidFill>
                <a:latin typeface="Times New Roman" pitchFamily="18" charset="0"/>
                <a:cs typeface="Times New Roman" pitchFamily="18" charset="0"/>
              </a:rPr>
              <a:t>ф</a:t>
            </a:r>
            <a:endParaRPr lang="ru-RU" sz="2200" dirty="0" smtClean="0">
              <a:solidFill>
                <a:srgbClr val="DBDBE9"/>
              </a:solidFill>
              <a:latin typeface="Times New Roman" pitchFamily="18" charset="0"/>
              <a:cs typeface="Times New Roman" pitchFamily="18" charset="0"/>
            </a:endParaRPr>
          </a:p>
        </p:txBody>
      </p:sp>
      <p:pic>
        <p:nvPicPr>
          <p:cNvPr id="15" name="Рисунок 2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6877" y="-1588"/>
            <a:ext cx="31212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Номер слайда 26"/>
          <p:cNvSpPr>
            <a:spLocks noGrp="1"/>
          </p:cNvSpPr>
          <p:nvPr>
            <p:ph type="sldNum" sz="quarter" idx="10"/>
          </p:nvPr>
        </p:nvSpPr>
        <p:spPr>
          <a:xfrm>
            <a:off x="6660232" y="-20638"/>
            <a:ext cx="2133600" cy="365125"/>
          </a:xfrm>
        </p:spPr>
        <p:txBody>
          <a:bodyPr rtlCol="0"/>
          <a:lstStyle>
            <a:lvl1pPr>
              <a:defRPr sz="1600" i="1">
                <a:solidFill>
                  <a:schemeClr val="bg2"/>
                </a:solidFill>
                <a:latin typeface="+mn-lt"/>
              </a:defRPr>
            </a:lvl1pPr>
          </a:lstStyle>
          <a:p>
            <a:pPr>
              <a:defRPr/>
            </a:pPr>
            <a:fld id="{3DB4DD37-3EED-4F6E-8ACE-01C795C86E54}" type="slidenum">
              <a:rPr lang="ru-RU" smtClean="0"/>
              <a:pPr>
                <a:defRPr/>
              </a:pPr>
              <a:t>‹#›</a:t>
            </a:fld>
            <a:endParaRPr lang="ru-RU" dirty="0"/>
          </a:p>
        </p:txBody>
      </p:sp>
    </p:spTree>
    <p:extLst>
      <p:ext uri="{BB962C8B-B14F-4D97-AF65-F5344CB8AC3E}">
        <p14:creationId xmlns:p14="http://schemas.microsoft.com/office/powerpoint/2010/main" val="4002518963"/>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AEAB69A-382E-40F0-ABC8-D08F22986623}" type="slidenum">
              <a:rPr lang="ru-RU"/>
              <a:pPr>
                <a:defRPr/>
              </a:pPr>
              <a:t>‹#›</a:t>
            </a:fld>
            <a:endParaRPr lang="ru-RU"/>
          </a:p>
        </p:txBody>
      </p:sp>
    </p:spTree>
    <p:extLst>
      <p:ext uri="{BB962C8B-B14F-4D97-AF65-F5344CB8AC3E}">
        <p14:creationId xmlns:p14="http://schemas.microsoft.com/office/powerpoint/2010/main" val="1091664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F93100D-996F-48F8-8FCA-02380E2E7702}" type="slidenum">
              <a:rPr lang="ru-RU"/>
              <a:pPr>
                <a:defRPr/>
              </a:pPr>
              <a:t>‹#›</a:t>
            </a:fld>
            <a:endParaRPr lang="ru-RU"/>
          </a:p>
        </p:txBody>
      </p:sp>
    </p:spTree>
    <p:extLst>
      <p:ext uri="{BB962C8B-B14F-4D97-AF65-F5344CB8AC3E}">
        <p14:creationId xmlns:p14="http://schemas.microsoft.com/office/powerpoint/2010/main" val="2510028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A7BCAF54-ABAB-4DD4-ABC3-1DCA3B544048}" type="slidenum">
              <a:rPr lang="ru-RU"/>
              <a:pPr>
                <a:defRPr/>
              </a:pPr>
              <a:t>‹#›</a:t>
            </a:fld>
            <a:endParaRPr lang="ru-RU"/>
          </a:p>
        </p:txBody>
      </p:sp>
    </p:spTree>
    <p:extLst>
      <p:ext uri="{BB962C8B-B14F-4D97-AF65-F5344CB8AC3E}">
        <p14:creationId xmlns:p14="http://schemas.microsoft.com/office/powerpoint/2010/main" val="3199212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12032E6E-5BBA-429B-9AC6-F16E03A2DB93}" type="slidenum">
              <a:rPr lang="ru-RU"/>
              <a:pPr>
                <a:defRPr/>
              </a:pPr>
              <a:t>‹#›</a:t>
            </a:fld>
            <a:endParaRPr lang="ru-RU"/>
          </a:p>
        </p:txBody>
      </p:sp>
    </p:spTree>
    <p:extLst>
      <p:ext uri="{BB962C8B-B14F-4D97-AF65-F5344CB8AC3E}">
        <p14:creationId xmlns:p14="http://schemas.microsoft.com/office/powerpoint/2010/main" val="2951716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9CA667CC-45FA-4914-B4FA-86F9DB18A11D}" type="slidenum">
              <a:rPr lang="ru-RU"/>
              <a:pPr>
                <a:defRPr/>
              </a:pPr>
              <a:t>‹#›</a:t>
            </a:fld>
            <a:endParaRPr lang="ru-RU"/>
          </a:p>
        </p:txBody>
      </p:sp>
    </p:spTree>
    <p:extLst>
      <p:ext uri="{BB962C8B-B14F-4D97-AF65-F5344CB8AC3E}">
        <p14:creationId xmlns:p14="http://schemas.microsoft.com/office/powerpoint/2010/main" val="3138064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8E3146-929B-48FE-A378-EDA770470F97}"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2" r:id="rId1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78954" y="2852936"/>
            <a:ext cx="8229600" cy="1143000"/>
          </a:xfrm>
        </p:spPr>
        <p:txBody>
          <a:bodyPr/>
          <a:lstStyle/>
          <a:p>
            <a:r>
              <a:rPr lang="ru-RU" dirty="0"/>
              <a:t>Бюджетные правила и долгосрочное бюджетное планирование </a:t>
            </a:r>
          </a:p>
        </p:txBody>
      </p:sp>
      <p:pic>
        <p:nvPicPr>
          <p:cNvPr id="6" name="Рисунок 5"/>
          <p:cNvPicPr>
            <a:picLocks noChangeAspect="1"/>
          </p:cNvPicPr>
          <p:nvPr/>
        </p:nvPicPr>
        <p:blipFill>
          <a:blip r:embed="rId2"/>
          <a:stretch>
            <a:fillRect/>
          </a:stretch>
        </p:blipFill>
        <p:spPr>
          <a:xfrm>
            <a:off x="207719" y="401277"/>
            <a:ext cx="2287323" cy="2312988"/>
          </a:xfrm>
          <a:prstGeom prst="rect">
            <a:avLst/>
          </a:prstGeom>
          <a:effectLst>
            <a:outerShdw blurRad="114300" dist="114300" dir="18900000" algn="ctr" rotWithShape="0">
              <a:srgbClr val="808080">
                <a:alpha val="50000"/>
              </a:srgbClr>
            </a:outerShdw>
          </a:effectLst>
        </p:spPr>
      </p:pic>
      <p:sp>
        <p:nvSpPr>
          <p:cNvPr id="7" name="TextBox 6"/>
          <p:cNvSpPr txBox="1"/>
          <p:nvPr/>
        </p:nvSpPr>
        <p:spPr>
          <a:xfrm>
            <a:off x="3995936" y="5325015"/>
            <a:ext cx="5040560" cy="1200329"/>
          </a:xfrm>
          <a:prstGeom prst="rect">
            <a:avLst/>
          </a:prstGeom>
          <a:noFill/>
        </p:spPr>
        <p:txBody>
          <a:bodyPr wrap="square" rtlCol="0">
            <a:spAutoFit/>
          </a:bodyPr>
          <a:lstStyle/>
          <a:p>
            <a:pPr algn="r"/>
            <a:r>
              <a:rPr lang="ru-RU" b="1" dirty="0" smtClean="0"/>
              <a:t>Николай Бегчин</a:t>
            </a:r>
            <a:r>
              <a:rPr lang="ru-RU" dirty="0" smtClean="0"/>
              <a:t>,</a:t>
            </a:r>
          </a:p>
          <a:p>
            <a:pPr algn="r"/>
            <a:r>
              <a:rPr lang="ru-RU" dirty="0" smtClean="0"/>
              <a:t>заместитель директора </a:t>
            </a:r>
            <a:br>
              <a:rPr lang="ru-RU" dirty="0" smtClean="0"/>
            </a:br>
            <a:r>
              <a:rPr lang="ru-RU" dirty="0" smtClean="0"/>
              <a:t>Департамента бюджетной политики Министерства финансов Российской Федерации</a:t>
            </a:r>
          </a:p>
        </p:txBody>
      </p:sp>
    </p:spTree>
    <p:extLst>
      <p:ext uri="{BB962C8B-B14F-4D97-AF65-F5344CB8AC3E}">
        <p14:creationId xmlns:p14="http://schemas.microsoft.com/office/powerpoint/2010/main" val="277228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Диаграмма 3"/>
          <p:cNvGraphicFramePr>
            <a:graphicFrameLocks/>
          </p:cNvGraphicFramePr>
          <p:nvPr/>
        </p:nvGraphicFramePr>
        <p:xfrm>
          <a:off x="539552" y="1052736"/>
          <a:ext cx="8208912" cy="4176464"/>
        </p:xfrm>
        <a:graphic>
          <a:graphicData uri="http://schemas.openxmlformats.org/drawingml/2006/chart">
            <c:chart xmlns:c="http://schemas.openxmlformats.org/drawingml/2006/chart" xmlns:r="http://schemas.openxmlformats.org/officeDocument/2006/relationships" r:id="rId2"/>
          </a:graphicData>
        </a:graphic>
      </p:graphicFrame>
      <p:sp>
        <p:nvSpPr>
          <p:cNvPr id="12291" name="TextBox 2"/>
          <p:cNvSpPr txBox="1">
            <a:spLocks noChangeArrowheads="1"/>
          </p:cNvSpPr>
          <p:nvPr/>
        </p:nvSpPr>
        <p:spPr bwMode="auto">
          <a:xfrm>
            <a:off x="1331913" y="260350"/>
            <a:ext cx="619283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ru-RU"/>
            </a:defPPr>
            <a:lvl1pPr algn="ctr">
              <a:defRPr sz="2200" b="1">
                <a:latin typeface="+mj-lt"/>
                <a:ea typeface="+mj-ea"/>
                <a:cs typeface="+mj-cs"/>
              </a:defRPr>
            </a:lvl1pPr>
          </a:lstStyle>
          <a:p>
            <a:r>
              <a:rPr lang="ru-RU" altLang="ru-RU" dirty="0"/>
              <a:t>Имитационное моделирование применения модифицированного БП (2)</a:t>
            </a:r>
          </a:p>
        </p:txBody>
      </p:sp>
      <p:sp>
        <p:nvSpPr>
          <p:cNvPr id="12292" name="TextBox 1"/>
          <p:cNvSpPr txBox="1">
            <a:spLocks noChangeArrowheads="1"/>
          </p:cNvSpPr>
          <p:nvPr/>
        </p:nvSpPr>
        <p:spPr bwMode="auto">
          <a:xfrm>
            <a:off x="539750" y="5264150"/>
            <a:ext cx="820896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eaLnBrk="1" hangingPunct="1">
              <a:spcBef>
                <a:spcPct val="0"/>
              </a:spcBef>
              <a:buFontTx/>
              <a:buNone/>
            </a:pPr>
            <a:r>
              <a:rPr lang="ru-RU" altLang="ru-RU" sz="1400"/>
              <a:t>Фактические расходы вначале выглядят заниженными (что диктовалось необходимостью погашать внешний долг при отсутствии доступа к рынкам капитала), но, начиная с 2010 года, значительно превышают обоснованный уровень. Это подчеркивает важность использования бюджетных правил (на тот период они были временно заморожены). </a:t>
            </a:r>
          </a:p>
          <a:p>
            <a:pPr algn="just" eaLnBrk="1" hangingPunct="1">
              <a:spcBef>
                <a:spcPct val="0"/>
              </a:spcBef>
              <a:buFontTx/>
              <a:buNone/>
            </a:pPr>
            <a:r>
              <a:rPr lang="ru-RU" altLang="ru-RU" sz="1400"/>
              <a:t>Наличие разумных бюджетных правил важнее чем их конкретный дизайн, т.е. приоритетом является разработка устойчивых к шокам правил.</a:t>
            </a:r>
          </a:p>
          <a:p>
            <a:pPr algn="just" eaLnBrk="1" hangingPunct="1">
              <a:spcBef>
                <a:spcPct val="0"/>
              </a:spcBef>
              <a:buFontTx/>
              <a:buNone/>
            </a:pPr>
            <a:endParaRPr lang="ru-RU" altLang="ru-RU" sz="1400"/>
          </a:p>
        </p:txBody>
      </p:sp>
      <p:sp>
        <p:nvSpPr>
          <p:cNvPr id="2" name="Номер слайда 1"/>
          <p:cNvSpPr>
            <a:spLocks noGrp="1"/>
          </p:cNvSpPr>
          <p:nvPr>
            <p:ph type="sldNum" sz="quarter" idx="10"/>
          </p:nvPr>
        </p:nvSpPr>
        <p:spPr/>
        <p:txBody>
          <a:bodyPr/>
          <a:lstStyle/>
          <a:p>
            <a:pPr>
              <a:defRPr/>
            </a:pPr>
            <a:fld id="{3DB4DD37-3EED-4F6E-8ACE-01C795C86E54}" type="slidenum">
              <a:rPr lang="ru-RU" smtClean="0"/>
              <a:pPr>
                <a:defRPr/>
              </a:pPr>
              <a:t>10</a:t>
            </a:fld>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4294967295"/>
            <p:extLst>
              <p:ext uri="{D42A27DB-BD31-4B8C-83A1-F6EECF244321}">
                <p14:modId xmlns:p14="http://schemas.microsoft.com/office/powerpoint/2010/main" val="546956314"/>
              </p:ext>
            </p:extLst>
          </p:nvPr>
        </p:nvGraphicFramePr>
        <p:xfrm>
          <a:off x="899319" y="1037034"/>
          <a:ext cx="7416800" cy="4392612"/>
        </p:xfrm>
        <a:graphic>
          <a:graphicData uri="http://schemas.openxmlformats.org/drawingml/2006/chart">
            <c:chart xmlns:c="http://schemas.openxmlformats.org/drawingml/2006/chart" xmlns:r="http://schemas.openxmlformats.org/officeDocument/2006/relationships" r:id="rId2"/>
          </a:graphicData>
        </a:graphic>
      </p:graphicFrame>
      <p:sp>
        <p:nvSpPr>
          <p:cNvPr id="13315" name="TextBox 2"/>
          <p:cNvSpPr txBox="1">
            <a:spLocks noChangeArrowheads="1"/>
          </p:cNvSpPr>
          <p:nvPr/>
        </p:nvSpPr>
        <p:spPr bwMode="auto">
          <a:xfrm>
            <a:off x="1331913" y="260350"/>
            <a:ext cx="619283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ru-RU"/>
            </a:defPPr>
            <a:lvl1pPr algn="ctr">
              <a:defRPr sz="2200" b="1">
                <a:latin typeface="+mj-lt"/>
                <a:ea typeface="+mj-ea"/>
                <a:cs typeface="+mj-cs"/>
              </a:defRPr>
            </a:lvl1pPr>
          </a:lstStyle>
          <a:p>
            <a:r>
              <a:rPr lang="ru-RU" altLang="ru-RU" dirty="0"/>
              <a:t>Имитационное моделирование применения модифицированного БП (3)</a:t>
            </a:r>
          </a:p>
        </p:txBody>
      </p:sp>
      <p:sp>
        <p:nvSpPr>
          <p:cNvPr id="13316" name="TextBox 4"/>
          <p:cNvSpPr txBox="1">
            <a:spLocks noChangeArrowheads="1"/>
          </p:cNvSpPr>
          <p:nvPr/>
        </p:nvSpPr>
        <p:spPr bwMode="auto">
          <a:xfrm>
            <a:off x="971550" y="5732463"/>
            <a:ext cx="727233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eaLnBrk="1" hangingPunct="1">
              <a:spcBef>
                <a:spcPct val="0"/>
              </a:spcBef>
              <a:buFontTx/>
              <a:buNone/>
            </a:pPr>
            <a:r>
              <a:rPr lang="ru-RU" altLang="ru-RU" sz="1800"/>
              <a:t>Применение «модифицированного» бюджетного правила позволяет поддерживать баланс бюджета в состоянии профицита.</a:t>
            </a:r>
          </a:p>
        </p:txBody>
      </p:sp>
      <p:sp>
        <p:nvSpPr>
          <p:cNvPr id="2" name="Номер слайда 1"/>
          <p:cNvSpPr>
            <a:spLocks noGrp="1"/>
          </p:cNvSpPr>
          <p:nvPr>
            <p:ph type="sldNum" sz="quarter" idx="10"/>
          </p:nvPr>
        </p:nvSpPr>
        <p:spPr/>
        <p:txBody>
          <a:bodyPr/>
          <a:lstStyle/>
          <a:p>
            <a:pPr>
              <a:defRPr/>
            </a:pPr>
            <a:fld id="{3DB4DD37-3EED-4F6E-8ACE-01C795C86E54}" type="slidenum">
              <a:rPr lang="ru-RU" smtClean="0"/>
              <a:pPr>
                <a:defRPr/>
              </a:pPr>
              <a:t>11</a:t>
            </a:fld>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idx="4294967295"/>
          </p:nvPr>
        </p:nvSpPr>
        <p:spPr>
          <a:xfrm>
            <a:off x="0" y="274638"/>
            <a:ext cx="8229600" cy="850900"/>
          </a:xfrm>
        </p:spPr>
        <p:txBody>
          <a:bodyPr/>
          <a:lstStyle/>
          <a:p>
            <a:pPr eaLnBrk="1" hangingPunct="1"/>
            <a:r>
              <a:rPr lang="ru-RU" altLang="ru-RU" sz="2800" b="1" smtClean="0"/>
              <a:t>Преимущества «модифицированного» бюджетного правила</a:t>
            </a:r>
          </a:p>
        </p:txBody>
      </p:sp>
      <p:sp>
        <p:nvSpPr>
          <p:cNvPr id="3" name="Объект 2"/>
          <p:cNvSpPr>
            <a:spLocks noGrp="1"/>
          </p:cNvSpPr>
          <p:nvPr>
            <p:ph idx="4294967295"/>
          </p:nvPr>
        </p:nvSpPr>
        <p:spPr>
          <a:xfrm>
            <a:off x="539552" y="1556792"/>
            <a:ext cx="8229600" cy="4391025"/>
          </a:xfrm>
        </p:spPr>
        <p:txBody>
          <a:bodyPr rtlCol="0">
            <a:normAutofit lnSpcReduction="10000"/>
          </a:bodyPr>
          <a:lstStyle/>
          <a:p>
            <a:pPr algn="just">
              <a:spcBef>
                <a:spcPts val="1200"/>
              </a:spcBef>
              <a:defRPr/>
            </a:pPr>
            <a:r>
              <a:rPr lang="ru-RU" sz="2000" dirty="0" smtClean="0"/>
              <a:t>Устойчивость </a:t>
            </a:r>
            <a:r>
              <a:rPr lang="ru-RU" sz="2000" dirty="0"/>
              <a:t>и адаптивность к любым внутренним и внешним </a:t>
            </a:r>
            <a:r>
              <a:rPr lang="ru-RU" sz="2000" dirty="0" smtClean="0"/>
              <a:t>воздействиям</a:t>
            </a:r>
            <a:endParaRPr lang="ru-RU" sz="2000" dirty="0"/>
          </a:p>
          <a:p>
            <a:pPr algn="just">
              <a:spcBef>
                <a:spcPts val="1200"/>
              </a:spcBef>
              <a:defRPr/>
            </a:pPr>
            <a:r>
              <a:rPr lang="ru-RU" sz="2000" dirty="0" smtClean="0"/>
              <a:t>Очищение </a:t>
            </a:r>
            <a:r>
              <a:rPr lang="ru-RU" sz="2000" dirty="0"/>
              <a:t>бюджетной функции от </a:t>
            </a:r>
            <a:r>
              <a:rPr lang="ru-RU" sz="2000" dirty="0" err="1"/>
              <a:t>антициклического</a:t>
            </a:r>
            <a:r>
              <a:rPr lang="ru-RU" sz="2000" dirty="0"/>
              <a:t> </a:t>
            </a:r>
            <a:r>
              <a:rPr lang="ru-RU" sz="2000" dirty="0" smtClean="0"/>
              <a:t>влияния</a:t>
            </a:r>
          </a:p>
          <a:p>
            <a:pPr algn="just">
              <a:spcBef>
                <a:spcPts val="1200"/>
              </a:spcBef>
              <a:defRPr/>
            </a:pPr>
            <a:r>
              <a:rPr lang="ru-RU" sz="2000" dirty="0" smtClean="0"/>
              <a:t>Гибкость реагирования </a:t>
            </a:r>
            <a:r>
              <a:rPr lang="ru-RU" sz="2000" dirty="0"/>
              <a:t>на происходящие структурные и конъюнктурные изменения в </a:t>
            </a:r>
            <a:r>
              <a:rPr lang="ru-RU" sz="2000" dirty="0" smtClean="0"/>
              <a:t>экономике</a:t>
            </a:r>
            <a:endParaRPr lang="ru-RU" sz="2000" dirty="0"/>
          </a:p>
          <a:p>
            <a:pPr algn="just">
              <a:spcBef>
                <a:spcPts val="1200"/>
              </a:spcBef>
              <a:defRPr/>
            </a:pPr>
            <a:r>
              <a:rPr lang="ru-RU" sz="2000" dirty="0"/>
              <a:t>Поддержание стабильного (относительно постоянного) уровня расходов федерального </a:t>
            </a:r>
            <a:r>
              <a:rPr lang="ru-RU" sz="2000" dirty="0" smtClean="0"/>
              <a:t>бюджета</a:t>
            </a:r>
            <a:endParaRPr lang="ru-RU" sz="2000" dirty="0"/>
          </a:p>
          <a:p>
            <a:pPr algn="just">
              <a:spcBef>
                <a:spcPts val="1200"/>
              </a:spcBef>
              <a:defRPr/>
            </a:pPr>
            <a:r>
              <a:rPr lang="ru-RU" sz="2000" dirty="0" err="1" smtClean="0"/>
              <a:t>Проциклическая</a:t>
            </a:r>
            <a:r>
              <a:rPr lang="ru-RU" sz="2000" dirty="0" smtClean="0"/>
              <a:t> </a:t>
            </a:r>
            <a:r>
              <a:rPr lang="ru-RU" sz="2000" dirty="0"/>
              <a:t>модель формирования источников финансирования дефицита </a:t>
            </a:r>
            <a:r>
              <a:rPr lang="ru-RU" sz="2000" dirty="0" smtClean="0"/>
              <a:t>бюджета</a:t>
            </a:r>
            <a:endParaRPr lang="ru-RU" sz="2000" dirty="0"/>
          </a:p>
          <a:p>
            <a:pPr algn="just">
              <a:spcBef>
                <a:spcPts val="1200"/>
              </a:spcBef>
              <a:defRPr/>
            </a:pPr>
            <a:r>
              <a:rPr lang="ru-RU" sz="2000" dirty="0" smtClean="0"/>
              <a:t>Сочетаемость </a:t>
            </a:r>
            <a:r>
              <a:rPr lang="ru-RU" sz="2000" dirty="0"/>
              <a:t>законодательно закрепленных ограничений на </a:t>
            </a:r>
            <a:r>
              <a:rPr lang="ru-RU" sz="2000" dirty="0" smtClean="0"/>
              <a:t>все бюджетные </a:t>
            </a:r>
            <a:r>
              <a:rPr lang="ru-RU" sz="2000" dirty="0"/>
              <a:t>агрегаты </a:t>
            </a:r>
            <a:r>
              <a:rPr lang="ru-RU" sz="2000" dirty="0" smtClean="0"/>
              <a:t>(границ) и </a:t>
            </a:r>
            <a:r>
              <a:rPr lang="ru-RU" sz="2000" dirty="0"/>
              <a:t>необходимых управленческих свобод внутри них (для бюджетного маневра</a:t>
            </a:r>
            <a:r>
              <a:rPr lang="ru-RU" sz="2000" dirty="0" smtClean="0"/>
              <a:t>)</a:t>
            </a:r>
          </a:p>
          <a:p>
            <a:pPr marL="0" indent="0" algn="just" eaLnBrk="1" fontAlgn="auto" hangingPunct="1">
              <a:spcBef>
                <a:spcPts val="1200"/>
              </a:spcBef>
              <a:spcAft>
                <a:spcPts val="0"/>
              </a:spcAft>
              <a:buFont typeface="Arial" charset="0"/>
              <a:buNone/>
              <a:defRPr/>
            </a:pPr>
            <a:endParaRPr lang="ru-RU" sz="2000" b="1" i="1" dirty="0" smtClean="0"/>
          </a:p>
        </p:txBody>
      </p:sp>
      <p:sp>
        <p:nvSpPr>
          <p:cNvPr id="2" name="Номер слайда 1"/>
          <p:cNvSpPr>
            <a:spLocks noGrp="1"/>
          </p:cNvSpPr>
          <p:nvPr>
            <p:ph type="sldNum" sz="quarter" idx="10"/>
          </p:nvPr>
        </p:nvSpPr>
        <p:spPr/>
        <p:txBody>
          <a:bodyPr/>
          <a:lstStyle/>
          <a:p>
            <a:pPr>
              <a:defRPr/>
            </a:pPr>
            <a:fld id="{3DB4DD37-3EED-4F6E-8ACE-01C795C86E54}" type="slidenum">
              <a:rPr lang="ru-RU" smtClean="0"/>
              <a:pPr>
                <a:defRPr/>
              </a:pPr>
              <a:t>12</a:t>
            </a:fld>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p:cNvSpPr>
          <p:nvPr>
            <p:ph type="title" idx="4294967295"/>
          </p:nvPr>
        </p:nvSpPr>
        <p:spPr>
          <a:xfrm>
            <a:off x="0" y="432470"/>
            <a:ext cx="9144000" cy="476250"/>
          </a:xfrm>
        </p:spPr>
        <p:txBody>
          <a:bodyPr/>
          <a:lstStyle/>
          <a:p>
            <a:r>
              <a:rPr lang="ru-RU" altLang="ru-RU" sz="2400" b="1" dirty="0" smtClean="0">
                <a:cs typeface="Times New Roman" pitchFamily="18" charset="0"/>
              </a:rPr>
              <a:t>Долгосрочное бюджетное планирование </a:t>
            </a:r>
            <a:r>
              <a:rPr lang="en-US" altLang="ru-RU" sz="2400" b="1" dirty="0" smtClean="0">
                <a:cs typeface="Times New Roman" pitchFamily="18" charset="0"/>
              </a:rPr>
              <a:t>[1]</a:t>
            </a:r>
            <a:r>
              <a:rPr lang="ru-RU" altLang="ru-RU" sz="2400" b="1" dirty="0" smtClean="0">
                <a:cs typeface="Times New Roman" pitchFamily="18" charset="0"/>
              </a:rPr>
              <a:t/>
            </a:r>
            <a:br>
              <a:rPr lang="ru-RU" altLang="ru-RU" sz="2400" b="1" dirty="0" smtClean="0">
                <a:cs typeface="Times New Roman" pitchFamily="18" charset="0"/>
              </a:rPr>
            </a:br>
            <a:r>
              <a:rPr lang="ru-RU" altLang="ru-RU" sz="2400" i="1" dirty="0" smtClean="0">
                <a:cs typeface="Times New Roman" pitchFamily="18" charset="0"/>
              </a:rPr>
              <a:t>(Бюджетный кодекс Российской Федерации)</a:t>
            </a:r>
          </a:p>
        </p:txBody>
      </p:sp>
      <p:sp>
        <p:nvSpPr>
          <p:cNvPr id="5" name="Прямоугольник 2"/>
          <p:cNvSpPr>
            <a:spLocks noChangeArrowheads="1"/>
          </p:cNvSpPr>
          <p:nvPr/>
        </p:nvSpPr>
        <p:spPr bwMode="auto">
          <a:xfrm>
            <a:off x="119437" y="1052736"/>
            <a:ext cx="8888085" cy="5847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300"/>
              </a:spcBef>
              <a:buClr>
                <a:srgbClr val="A04DA3"/>
              </a:buClr>
              <a:buFont typeface="Georgia" pitchFamily="18" charset="0"/>
              <a:buChar char="•"/>
              <a:defRPr sz="2800">
                <a:solidFill>
                  <a:schemeClr val="tx1"/>
                </a:solidFill>
                <a:latin typeface="Times New Roman" pitchFamily="18" charset="0"/>
              </a:defRPr>
            </a:lvl1pPr>
            <a:lvl2pPr marL="742950" indent="-285750" eaLnBrk="0" hangingPunct="0">
              <a:spcBef>
                <a:spcPts val="300"/>
              </a:spcBef>
              <a:buClr>
                <a:schemeClr val="accent2"/>
              </a:buClr>
              <a:buFont typeface="Georgia" pitchFamily="18" charset="0"/>
              <a:buChar char="▫"/>
              <a:defRPr sz="2600">
                <a:solidFill>
                  <a:schemeClr val="accent2"/>
                </a:solidFill>
                <a:latin typeface="Times New Roman" pitchFamily="18" charset="0"/>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Times New Roman" pitchFamily="18" charset="0"/>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Times New Roman" pitchFamily="18" charset="0"/>
              </a:defRPr>
            </a:lvl4pPr>
            <a:lvl5pPr marL="2057400" indent="-228600" eaLnBrk="0" hangingPunct="0">
              <a:spcBef>
                <a:spcPts val="300"/>
              </a:spcBef>
              <a:buClr>
                <a:srgbClr val="A04DA3"/>
              </a:buClr>
              <a:buFont typeface="Georgia" pitchFamily="18" charset="0"/>
              <a:buChar char="▫"/>
              <a:defRPr sz="2000">
                <a:solidFill>
                  <a:srgbClr val="A04DA3"/>
                </a:solidFill>
                <a:latin typeface="Times New Roman" pitchFamily="18" charset="0"/>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Times New Roman" pitchFamily="18" charset="0"/>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Times New Roman" pitchFamily="18" charset="0"/>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Times New Roman" pitchFamily="18" charset="0"/>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Times New Roman" pitchFamily="18" charset="0"/>
              </a:defRPr>
            </a:lvl9pPr>
          </a:lstStyle>
          <a:p>
            <a:pPr algn="just" eaLnBrk="1" hangingPunct="1">
              <a:lnSpc>
                <a:spcPct val="110000"/>
              </a:lnSpc>
              <a:spcBef>
                <a:spcPct val="0"/>
              </a:spcBef>
              <a:buClrTx/>
              <a:buFontTx/>
              <a:buNone/>
            </a:pPr>
            <a:r>
              <a:rPr lang="ru-RU" altLang="ru-RU" sz="2000" b="1" dirty="0" smtClean="0">
                <a:latin typeface="+mn-lt"/>
              </a:rPr>
              <a:t>1</a:t>
            </a:r>
            <a:r>
              <a:rPr lang="ru-RU" altLang="ru-RU" sz="2000" b="1" dirty="0">
                <a:latin typeface="+mn-lt"/>
              </a:rPr>
              <a:t>. Долгосрочное бюджетное планирование осуществляется путем </a:t>
            </a:r>
            <a:r>
              <a:rPr lang="ru-RU" altLang="ru-RU" sz="2000" b="1" dirty="0" smtClean="0">
                <a:latin typeface="+mn-lt"/>
              </a:rPr>
              <a:t>формирования:</a:t>
            </a:r>
          </a:p>
          <a:p>
            <a:pPr marL="342900" indent="-342900" algn="just" eaLnBrk="1" hangingPunct="1">
              <a:lnSpc>
                <a:spcPct val="110000"/>
              </a:lnSpc>
              <a:spcBef>
                <a:spcPct val="0"/>
              </a:spcBef>
              <a:buClrTx/>
              <a:buFont typeface="Times New Roman" panose="02020603050405020304" pitchFamily="18" charset="0"/>
              <a:buChar char="−"/>
            </a:pPr>
            <a:r>
              <a:rPr lang="ru-RU" altLang="ru-RU" sz="2000" dirty="0" smtClean="0">
                <a:latin typeface="+mn-lt"/>
              </a:rPr>
              <a:t>бюджетного </a:t>
            </a:r>
            <a:r>
              <a:rPr lang="ru-RU" altLang="ru-RU" sz="2000" dirty="0">
                <a:latin typeface="+mn-lt"/>
              </a:rPr>
              <a:t>прогноза Российской Федерации на долгосрочный </a:t>
            </a:r>
            <a:r>
              <a:rPr lang="ru-RU" altLang="ru-RU" sz="2000" dirty="0" smtClean="0">
                <a:latin typeface="+mn-lt"/>
              </a:rPr>
              <a:t>период,</a:t>
            </a:r>
          </a:p>
          <a:p>
            <a:pPr marL="342900" indent="-342900" algn="just" eaLnBrk="1" hangingPunct="1">
              <a:lnSpc>
                <a:spcPct val="110000"/>
              </a:lnSpc>
              <a:spcBef>
                <a:spcPct val="0"/>
              </a:spcBef>
              <a:buClrTx/>
              <a:buFont typeface="Times New Roman" panose="02020603050405020304" pitchFamily="18" charset="0"/>
              <a:buChar char="−"/>
            </a:pPr>
            <a:r>
              <a:rPr lang="ru-RU" altLang="ru-RU" sz="2000" dirty="0" smtClean="0">
                <a:latin typeface="+mn-lt"/>
              </a:rPr>
              <a:t>бюджетного </a:t>
            </a:r>
            <a:r>
              <a:rPr lang="ru-RU" altLang="ru-RU" sz="2000" dirty="0">
                <a:latin typeface="+mn-lt"/>
              </a:rPr>
              <a:t>прогноза субъекта Российской Федерации на долгосрочный </a:t>
            </a:r>
            <a:r>
              <a:rPr lang="ru-RU" altLang="ru-RU" sz="2000" dirty="0" smtClean="0">
                <a:latin typeface="+mn-lt"/>
              </a:rPr>
              <a:t>период,</a:t>
            </a:r>
          </a:p>
          <a:p>
            <a:pPr marL="342900" indent="-342900" algn="just" eaLnBrk="1" hangingPunct="1">
              <a:lnSpc>
                <a:spcPct val="110000"/>
              </a:lnSpc>
              <a:spcBef>
                <a:spcPct val="0"/>
              </a:spcBef>
              <a:buClrTx/>
              <a:buFont typeface="Times New Roman" panose="02020603050405020304" pitchFamily="18" charset="0"/>
              <a:buChar char="−"/>
            </a:pPr>
            <a:r>
              <a:rPr lang="ru-RU" altLang="ru-RU" sz="2000" dirty="0" smtClean="0">
                <a:latin typeface="+mn-lt"/>
              </a:rPr>
              <a:t>бюджетного </a:t>
            </a:r>
            <a:r>
              <a:rPr lang="ru-RU" altLang="ru-RU" sz="2000" dirty="0">
                <a:latin typeface="+mn-lt"/>
              </a:rPr>
              <a:t>прогноза муниципального образования на долгосрочный период </a:t>
            </a:r>
            <a:r>
              <a:rPr lang="ru-RU" altLang="ru-RU" sz="2000" dirty="0" smtClean="0">
                <a:latin typeface="+mn-lt"/>
              </a:rPr>
              <a:t>(в </a:t>
            </a:r>
            <a:r>
              <a:rPr lang="ru-RU" altLang="ru-RU" sz="2000" dirty="0">
                <a:latin typeface="+mn-lt"/>
              </a:rPr>
              <a:t>случае, если представительный орган муниципального образования принял решение о его </a:t>
            </a:r>
            <a:r>
              <a:rPr lang="ru-RU" altLang="ru-RU" sz="2000" dirty="0" smtClean="0">
                <a:latin typeface="+mn-lt"/>
              </a:rPr>
              <a:t>формировании).</a:t>
            </a:r>
            <a:endParaRPr lang="en-US" altLang="ru-RU" sz="2000" dirty="0" smtClean="0">
              <a:latin typeface="+mn-lt"/>
            </a:endParaRPr>
          </a:p>
          <a:p>
            <a:pPr marL="342900" indent="-342900" algn="just" eaLnBrk="1" hangingPunct="1">
              <a:lnSpc>
                <a:spcPct val="110000"/>
              </a:lnSpc>
              <a:spcBef>
                <a:spcPct val="0"/>
              </a:spcBef>
              <a:buClrTx/>
              <a:buFont typeface="Times New Roman" panose="02020603050405020304" pitchFamily="18" charset="0"/>
              <a:buChar char="−"/>
            </a:pPr>
            <a:endParaRPr lang="ru-RU" altLang="ru-RU" sz="2000" dirty="0" smtClean="0">
              <a:latin typeface="+mn-lt"/>
            </a:endParaRPr>
          </a:p>
          <a:p>
            <a:pPr algn="just" eaLnBrk="1" hangingPunct="1">
              <a:lnSpc>
                <a:spcPct val="110000"/>
              </a:lnSpc>
              <a:spcBef>
                <a:spcPct val="0"/>
              </a:spcBef>
              <a:buClrTx/>
              <a:buNone/>
            </a:pPr>
            <a:r>
              <a:rPr lang="ru-RU" altLang="ru-RU" sz="2000" b="1" dirty="0" smtClean="0">
                <a:latin typeface="+mn-lt"/>
              </a:rPr>
              <a:t>2</a:t>
            </a:r>
            <a:r>
              <a:rPr lang="ru-RU" altLang="ru-RU" sz="2000" b="1" dirty="0">
                <a:latin typeface="+mn-lt"/>
              </a:rPr>
              <a:t>. </a:t>
            </a:r>
            <a:r>
              <a:rPr lang="ru-RU" altLang="ru-RU" sz="2000" b="1" dirty="0" smtClean="0">
                <a:latin typeface="+mn-lt"/>
              </a:rPr>
              <a:t>Бюджетный прогноз </a:t>
            </a:r>
            <a:r>
              <a:rPr lang="ru-RU" altLang="ru-RU" sz="2000" b="1" dirty="0">
                <a:latin typeface="+mn-lt"/>
              </a:rPr>
              <a:t>на долгосрочный период </a:t>
            </a:r>
            <a:r>
              <a:rPr lang="ru-RU" altLang="ru-RU" sz="2000" dirty="0" smtClean="0">
                <a:latin typeface="+mn-lt"/>
              </a:rPr>
              <a:t>– документ</a:t>
            </a:r>
            <a:r>
              <a:rPr lang="ru-RU" altLang="ru-RU" sz="2000" dirty="0">
                <a:latin typeface="+mn-lt"/>
              </a:rPr>
              <a:t>, содержащий прогноз основных характеристик соответствующих бюджетов (консолидированных бюджетов) бюджетной системы Российской Федерации, показатели финансового обеспечения государственных (муниципальных) программ на период их действия, иные показатели, характеризующие бюджеты (консолидированные бюджеты) бюджетной системы Российской Федерации, а также содержащий основные подходы к формированию бюджетной политики на долгосрочный </a:t>
            </a:r>
            <a:r>
              <a:rPr lang="ru-RU" altLang="ru-RU" sz="2000" dirty="0" smtClean="0">
                <a:latin typeface="+mn-lt"/>
              </a:rPr>
              <a:t>период.</a:t>
            </a:r>
            <a:endParaRPr lang="ru-RU" altLang="ru-RU" sz="2000" dirty="0">
              <a:latin typeface="+mn-lt"/>
            </a:endParaRPr>
          </a:p>
        </p:txBody>
      </p:sp>
      <p:sp>
        <p:nvSpPr>
          <p:cNvPr id="2" name="Номер слайда 1"/>
          <p:cNvSpPr>
            <a:spLocks noGrp="1"/>
          </p:cNvSpPr>
          <p:nvPr>
            <p:ph type="sldNum" sz="quarter" idx="10"/>
          </p:nvPr>
        </p:nvSpPr>
        <p:spPr/>
        <p:txBody>
          <a:bodyPr/>
          <a:lstStyle/>
          <a:p>
            <a:pPr>
              <a:defRPr/>
            </a:pPr>
            <a:fld id="{3DB4DD37-3EED-4F6E-8ACE-01C795C86E54}" type="slidenum">
              <a:rPr lang="ru-RU" smtClean="0"/>
              <a:pPr>
                <a:defRPr/>
              </a:pPr>
              <a:t>13</a:t>
            </a:fld>
            <a:endParaRPr lang="ru-RU" dirty="0"/>
          </a:p>
        </p:txBody>
      </p:sp>
    </p:spTree>
    <p:extLst>
      <p:ext uri="{BB962C8B-B14F-4D97-AF65-F5344CB8AC3E}">
        <p14:creationId xmlns:p14="http://schemas.microsoft.com/office/powerpoint/2010/main" val="26522107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2"/>
          <p:cNvSpPr>
            <a:spLocks noChangeArrowheads="1"/>
          </p:cNvSpPr>
          <p:nvPr/>
        </p:nvSpPr>
        <p:spPr bwMode="auto">
          <a:xfrm>
            <a:off x="0" y="1052699"/>
            <a:ext cx="9143999" cy="5904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300"/>
              </a:spcBef>
              <a:buClr>
                <a:srgbClr val="A04DA3"/>
              </a:buClr>
              <a:buFont typeface="Georgia" pitchFamily="18" charset="0"/>
              <a:buChar char="•"/>
              <a:defRPr sz="2800">
                <a:solidFill>
                  <a:schemeClr val="tx1"/>
                </a:solidFill>
                <a:latin typeface="Times New Roman" pitchFamily="18" charset="0"/>
              </a:defRPr>
            </a:lvl1pPr>
            <a:lvl2pPr marL="742950" indent="-285750" eaLnBrk="0" hangingPunct="0">
              <a:spcBef>
                <a:spcPts val="300"/>
              </a:spcBef>
              <a:buClr>
                <a:schemeClr val="accent2"/>
              </a:buClr>
              <a:buFont typeface="Georgia" pitchFamily="18" charset="0"/>
              <a:buChar char="▫"/>
              <a:defRPr sz="2600">
                <a:solidFill>
                  <a:schemeClr val="accent2"/>
                </a:solidFill>
                <a:latin typeface="Times New Roman" pitchFamily="18" charset="0"/>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Times New Roman" pitchFamily="18" charset="0"/>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Times New Roman" pitchFamily="18" charset="0"/>
              </a:defRPr>
            </a:lvl4pPr>
            <a:lvl5pPr marL="2057400" indent="-228600" eaLnBrk="0" hangingPunct="0">
              <a:spcBef>
                <a:spcPts val="300"/>
              </a:spcBef>
              <a:buClr>
                <a:srgbClr val="A04DA3"/>
              </a:buClr>
              <a:buFont typeface="Georgia" pitchFamily="18" charset="0"/>
              <a:buChar char="▫"/>
              <a:defRPr sz="2000">
                <a:solidFill>
                  <a:srgbClr val="A04DA3"/>
                </a:solidFill>
                <a:latin typeface="Times New Roman" pitchFamily="18" charset="0"/>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Times New Roman" pitchFamily="18" charset="0"/>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Times New Roman" pitchFamily="18" charset="0"/>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Times New Roman" pitchFamily="18" charset="0"/>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Times New Roman" pitchFamily="18" charset="0"/>
              </a:defRPr>
            </a:lvl9pPr>
          </a:lstStyle>
          <a:p>
            <a:pPr algn="just">
              <a:lnSpc>
                <a:spcPct val="90000"/>
              </a:lnSpc>
              <a:spcAft>
                <a:spcPts val="600"/>
              </a:spcAft>
              <a:buNone/>
            </a:pPr>
            <a:r>
              <a:rPr lang="ru-RU" altLang="ru-RU" sz="1800" b="1" dirty="0" smtClean="0">
                <a:latin typeface="+mn-lt"/>
              </a:rPr>
              <a:t>3. </a:t>
            </a:r>
            <a:r>
              <a:rPr lang="ru-RU" sz="1800" b="1" dirty="0">
                <a:latin typeface="+mn-lt"/>
              </a:rPr>
              <a:t>Бюджетный прогноз Российской Федерации, субъекта Российской Федерации</a:t>
            </a:r>
            <a:r>
              <a:rPr lang="ru-RU" sz="1800" dirty="0">
                <a:latin typeface="+mn-lt"/>
              </a:rPr>
              <a:t> на долгосрочный период разрабатывается </a:t>
            </a:r>
            <a:r>
              <a:rPr lang="ru-RU" sz="1800" b="1" dirty="0">
                <a:latin typeface="+mn-lt"/>
              </a:rPr>
              <a:t>каждые шесть лет на двенадцать и более лет </a:t>
            </a:r>
            <a:r>
              <a:rPr lang="ru-RU" sz="1800" dirty="0">
                <a:latin typeface="+mn-lt"/>
              </a:rPr>
              <a:t>на основе прогноза социально-экономического развития </a:t>
            </a:r>
            <a:r>
              <a:rPr lang="ru-RU" sz="1800" dirty="0" smtClean="0">
                <a:latin typeface="+mn-lt"/>
              </a:rPr>
              <a:t>на </a:t>
            </a:r>
            <a:r>
              <a:rPr lang="ru-RU" sz="1800" dirty="0">
                <a:latin typeface="+mn-lt"/>
              </a:rPr>
              <a:t>соответствующий </a:t>
            </a:r>
            <a:r>
              <a:rPr lang="ru-RU" sz="1800" dirty="0" smtClean="0">
                <a:latin typeface="+mn-lt"/>
              </a:rPr>
              <a:t>период.</a:t>
            </a:r>
          </a:p>
          <a:p>
            <a:pPr algn="just">
              <a:lnSpc>
                <a:spcPct val="90000"/>
              </a:lnSpc>
              <a:spcAft>
                <a:spcPts val="600"/>
              </a:spcAft>
              <a:buNone/>
            </a:pPr>
            <a:r>
              <a:rPr lang="ru-RU" sz="1800" b="1" dirty="0" smtClean="0">
                <a:latin typeface="+mn-lt"/>
              </a:rPr>
              <a:t>Бюджетный </a:t>
            </a:r>
            <a:r>
              <a:rPr lang="ru-RU" sz="1800" b="1" dirty="0">
                <a:latin typeface="+mn-lt"/>
              </a:rPr>
              <a:t>прогноз муниципального образования </a:t>
            </a:r>
            <a:r>
              <a:rPr lang="ru-RU" sz="1800" dirty="0">
                <a:latin typeface="+mn-lt"/>
              </a:rPr>
              <a:t>на долгосрочный период разрабатывается </a:t>
            </a:r>
            <a:r>
              <a:rPr lang="ru-RU" sz="1800" b="1" dirty="0">
                <a:latin typeface="+mn-lt"/>
              </a:rPr>
              <a:t>каждые три года на шесть и более лет </a:t>
            </a:r>
            <a:r>
              <a:rPr lang="ru-RU" sz="1800" dirty="0">
                <a:latin typeface="+mn-lt"/>
              </a:rPr>
              <a:t>на основе прогноза социально-экономического развития </a:t>
            </a:r>
            <a:r>
              <a:rPr lang="ru-RU" sz="1800" dirty="0" smtClean="0">
                <a:latin typeface="+mn-lt"/>
              </a:rPr>
              <a:t>на </a:t>
            </a:r>
            <a:r>
              <a:rPr lang="ru-RU" sz="1800" dirty="0">
                <a:latin typeface="+mn-lt"/>
              </a:rPr>
              <a:t>соответствующий период.</a:t>
            </a:r>
          </a:p>
          <a:p>
            <a:pPr algn="just">
              <a:lnSpc>
                <a:spcPct val="90000"/>
              </a:lnSpc>
              <a:spcAft>
                <a:spcPts val="600"/>
              </a:spcAft>
              <a:buNone/>
            </a:pPr>
            <a:r>
              <a:rPr lang="ru-RU" sz="1800" dirty="0">
                <a:latin typeface="+mn-lt"/>
              </a:rPr>
              <a:t>Бюджетный прогноз </a:t>
            </a:r>
            <a:r>
              <a:rPr lang="ru-RU" sz="1800" b="1" dirty="0" smtClean="0">
                <a:latin typeface="+mn-lt"/>
              </a:rPr>
              <a:t>может </a:t>
            </a:r>
            <a:r>
              <a:rPr lang="ru-RU" sz="1800" b="1" dirty="0">
                <a:latin typeface="+mn-lt"/>
              </a:rPr>
              <a:t>быть изменен </a:t>
            </a:r>
            <a:r>
              <a:rPr lang="ru-RU" sz="1800" dirty="0">
                <a:latin typeface="+mn-lt"/>
              </a:rPr>
              <a:t>с учетом изменения прогноза социально-экономического развития </a:t>
            </a:r>
            <a:r>
              <a:rPr lang="ru-RU" sz="1800" dirty="0" smtClean="0">
                <a:latin typeface="+mn-lt"/>
              </a:rPr>
              <a:t>на </a:t>
            </a:r>
            <a:r>
              <a:rPr lang="ru-RU" sz="1800" dirty="0">
                <a:latin typeface="+mn-lt"/>
              </a:rPr>
              <a:t>соответствующий период и принятого закона (решения) о соответствующем бюджете </a:t>
            </a:r>
            <a:r>
              <a:rPr lang="ru-RU" sz="1800" b="1" dirty="0">
                <a:latin typeface="+mn-lt"/>
              </a:rPr>
              <a:t>без продления периода его действия</a:t>
            </a:r>
            <a:r>
              <a:rPr lang="ru-RU" sz="1800" dirty="0" smtClean="0">
                <a:latin typeface="+mn-lt"/>
              </a:rPr>
              <a:t>.</a:t>
            </a:r>
          </a:p>
          <a:p>
            <a:pPr algn="just">
              <a:lnSpc>
                <a:spcPct val="90000"/>
              </a:lnSpc>
              <a:spcAft>
                <a:spcPts val="600"/>
              </a:spcAft>
              <a:buNone/>
            </a:pPr>
            <a:r>
              <a:rPr lang="ru-RU" sz="1800" b="1" dirty="0" smtClean="0">
                <a:latin typeface="+mn-lt"/>
              </a:rPr>
              <a:t>4.</a:t>
            </a:r>
            <a:r>
              <a:rPr lang="ru-RU" sz="1800" dirty="0" smtClean="0">
                <a:latin typeface="+mn-lt"/>
              </a:rPr>
              <a:t> Порядок </a:t>
            </a:r>
            <a:r>
              <a:rPr lang="ru-RU" sz="1800" dirty="0">
                <a:latin typeface="+mn-lt"/>
              </a:rPr>
              <a:t>разработки и утверждения, период действия, а также требования к составу и содержанию бюджетного прогноза </a:t>
            </a:r>
            <a:r>
              <a:rPr lang="ru-RU" sz="1800" dirty="0" smtClean="0">
                <a:latin typeface="+mn-lt"/>
              </a:rPr>
              <a:t>устанавливаются </a:t>
            </a:r>
            <a:r>
              <a:rPr lang="ru-RU" sz="1800" dirty="0">
                <a:latin typeface="+mn-lt"/>
              </a:rPr>
              <a:t>соответственно Правительством Российской Федерации, высшим исполнительным органом государственной власти субъекта Российской Федерации, местной </a:t>
            </a:r>
            <a:r>
              <a:rPr lang="ru-RU" sz="1800" dirty="0" smtClean="0">
                <a:latin typeface="+mn-lt"/>
              </a:rPr>
              <a:t>администрацией.</a:t>
            </a:r>
          </a:p>
          <a:p>
            <a:pPr algn="just">
              <a:lnSpc>
                <a:spcPct val="90000"/>
              </a:lnSpc>
              <a:spcAft>
                <a:spcPts val="600"/>
              </a:spcAft>
              <a:buNone/>
            </a:pPr>
            <a:r>
              <a:rPr lang="ru-RU" sz="1800" b="1" dirty="0" smtClean="0">
                <a:latin typeface="+mn-lt"/>
              </a:rPr>
              <a:t>5. </a:t>
            </a:r>
            <a:r>
              <a:rPr lang="ru-RU" sz="1800" b="1" dirty="0">
                <a:latin typeface="+mn-lt"/>
              </a:rPr>
              <a:t>Проект</a:t>
            </a:r>
            <a:r>
              <a:rPr lang="ru-RU" sz="1800" dirty="0">
                <a:latin typeface="+mn-lt"/>
              </a:rPr>
              <a:t> бюджетного прогноза (проект изменений бюджетного прогноза) </a:t>
            </a:r>
            <a:r>
              <a:rPr lang="ru-RU" sz="1800" dirty="0" smtClean="0">
                <a:latin typeface="+mn-lt"/>
              </a:rPr>
              <a:t>представляется </a:t>
            </a:r>
            <a:r>
              <a:rPr lang="ru-RU" sz="1800" dirty="0">
                <a:latin typeface="+mn-lt"/>
              </a:rPr>
              <a:t>в законодательный (представительный) </a:t>
            </a:r>
            <a:r>
              <a:rPr lang="ru-RU" sz="1800" b="1" dirty="0">
                <a:latin typeface="+mn-lt"/>
              </a:rPr>
              <a:t>орган одновременно с проектом закона (решения) о соответствующем бюджете</a:t>
            </a:r>
            <a:r>
              <a:rPr lang="ru-RU" sz="1800" dirty="0" smtClean="0">
                <a:latin typeface="+mn-lt"/>
              </a:rPr>
              <a:t>.</a:t>
            </a:r>
          </a:p>
          <a:p>
            <a:pPr algn="just">
              <a:lnSpc>
                <a:spcPct val="90000"/>
              </a:lnSpc>
              <a:spcAft>
                <a:spcPts val="600"/>
              </a:spcAft>
              <a:buNone/>
            </a:pPr>
            <a:r>
              <a:rPr lang="ru-RU" sz="1800" b="1" dirty="0" smtClean="0">
                <a:latin typeface="+mn-lt"/>
              </a:rPr>
              <a:t>6.</a:t>
            </a:r>
            <a:r>
              <a:rPr lang="ru-RU" sz="1800" dirty="0" smtClean="0">
                <a:latin typeface="+mn-lt"/>
              </a:rPr>
              <a:t> Бюджетный </a:t>
            </a:r>
            <a:r>
              <a:rPr lang="ru-RU" sz="1800" dirty="0">
                <a:latin typeface="+mn-lt"/>
              </a:rPr>
              <a:t>прогноз (изменения бюджетного прогноза) </a:t>
            </a:r>
            <a:r>
              <a:rPr lang="ru-RU" sz="1800" b="1" dirty="0" smtClean="0">
                <a:latin typeface="+mn-lt"/>
              </a:rPr>
              <a:t>утверждается</a:t>
            </a:r>
            <a:r>
              <a:rPr lang="ru-RU" sz="1800" dirty="0" smtClean="0">
                <a:latin typeface="+mn-lt"/>
              </a:rPr>
              <a:t> </a:t>
            </a:r>
            <a:r>
              <a:rPr lang="ru-RU" sz="1800" dirty="0">
                <a:latin typeface="+mn-lt"/>
              </a:rPr>
              <a:t>(утверждаются) соответственно Правительством Российской Федерации, высшим исполнительным органом государственной власти субъекта Российской Федерации, местной администрацией в срок, не превышающий </a:t>
            </a:r>
            <a:r>
              <a:rPr lang="ru-RU" sz="1800" b="1" dirty="0">
                <a:latin typeface="+mn-lt"/>
              </a:rPr>
              <a:t>двух месяцев со дня официального опубликования закона (решения) о соответствующем бюджете</a:t>
            </a:r>
            <a:r>
              <a:rPr lang="ru-RU" sz="1800" dirty="0" smtClean="0">
                <a:latin typeface="+mn-lt"/>
              </a:rPr>
              <a:t>.</a:t>
            </a:r>
            <a:endParaRPr lang="ru-RU" sz="1800" dirty="0">
              <a:latin typeface="+mn-lt"/>
            </a:endParaRPr>
          </a:p>
        </p:txBody>
      </p:sp>
      <p:sp>
        <p:nvSpPr>
          <p:cNvPr id="2" name="Номер слайда 1"/>
          <p:cNvSpPr>
            <a:spLocks noGrp="1"/>
          </p:cNvSpPr>
          <p:nvPr>
            <p:ph type="sldNum" sz="quarter" idx="10"/>
          </p:nvPr>
        </p:nvSpPr>
        <p:spPr/>
        <p:txBody>
          <a:bodyPr/>
          <a:lstStyle/>
          <a:p>
            <a:pPr>
              <a:defRPr/>
            </a:pPr>
            <a:fld id="{3DB4DD37-3EED-4F6E-8ACE-01C795C86E54}" type="slidenum">
              <a:rPr lang="ru-RU" smtClean="0"/>
              <a:pPr>
                <a:defRPr/>
              </a:pPr>
              <a:t>14</a:t>
            </a:fld>
            <a:endParaRPr lang="ru-RU" dirty="0"/>
          </a:p>
        </p:txBody>
      </p:sp>
      <p:sp>
        <p:nvSpPr>
          <p:cNvPr id="6" name="Rectangle 4"/>
          <p:cNvSpPr txBox="1">
            <a:spLocks/>
          </p:cNvSpPr>
          <p:nvPr/>
        </p:nvSpPr>
        <p:spPr bwMode="auto">
          <a:xfrm>
            <a:off x="0" y="432470"/>
            <a:ext cx="914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ru-RU" altLang="ru-RU" sz="2400" b="1" dirty="0" smtClean="0">
                <a:cs typeface="Times New Roman" pitchFamily="18" charset="0"/>
              </a:rPr>
              <a:t>Долгосрочное бюджетное планирование </a:t>
            </a:r>
            <a:r>
              <a:rPr lang="en-US" altLang="ru-RU" sz="2400" b="1" dirty="0" smtClean="0">
                <a:cs typeface="Times New Roman" pitchFamily="18" charset="0"/>
              </a:rPr>
              <a:t>[2]</a:t>
            </a:r>
            <a:r>
              <a:rPr lang="ru-RU" altLang="ru-RU" sz="2400" b="1" dirty="0" smtClean="0">
                <a:cs typeface="Times New Roman" pitchFamily="18" charset="0"/>
              </a:rPr>
              <a:t/>
            </a:r>
            <a:br>
              <a:rPr lang="ru-RU" altLang="ru-RU" sz="2400" b="1" dirty="0" smtClean="0">
                <a:cs typeface="Times New Roman" pitchFamily="18" charset="0"/>
              </a:rPr>
            </a:br>
            <a:r>
              <a:rPr lang="ru-RU" altLang="ru-RU" sz="2400" i="1" dirty="0" smtClean="0">
                <a:cs typeface="Times New Roman" pitchFamily="18" charset="0"/>
              </a:rPr>
              <a:t>(Бюджетный кодекс Российской Федерации)</a:t>
            </a:r>
          </a:p>
        </p:txBody>
      </p:sp>
    </p:spTree>
    <p:extLst>
      <p:ext uri="{BB962C8B-B14F-4D97-AF65-F5344CB8AC3E}">
        <p14:creationId xmlns:p14="http://schemas.microsoft.com/office/powerpoint/2010/main" val="1248940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idx="4294967295"/>
          </p:nvPr>
        </p:nvSpPr>
        <p:spPr>
          <a:xfrm>
            <a:off x="0" y="404813"/>
            <a:ext cx="9144000" cy="417512"/>
          </a:xfrm>
        </p:spPr>
        <p:txBody>
          <a:bodyPr/>
          <a:lstStyle/>
          <a:p>
            <a:pPr eaLnBrk="1" hangingPunct="1"/>
            <a:r>
              <a:rPr lang="ru-RU" altLang="ru-RU" sz="2800" b="1" dirty="0" smtClean="0"/>
              <a:t>Бюджетные правила – международный опыт (1)</a:t>
            </a:r>
          </a:p>
        </p:txBody>
      </p:sp>
      <p:sp>
        <p:nvSpPr>
          <p:cNvPr id="3075" name="Объект 2"/>
          <p:cNvSpPr>
            <a:spLocks noGrp="1"/>
          </p:cNvSpPr>
          <p:nvPr>
            <p:ph idx="4294967295"/>
          </p:nvPr>
        </p:nvSpPr>
        <p:spPr>
          <a:xfrm>
            <a:off x="914400" y="1268413"/>
            <a:ext cx="7546032" cy="4608512"/>
          </a:xfrm>
        </p:spPr>
        <p:txBody>
          <a:bodyPr/>
          <a:lstStyle/>
          <a:p>
            <a:pPr marL="0" indent="0" algn="just">
              <a:lnSpc>
                <a:spcPct val="110000"/>
              </a:lnSpc>
              <a:spcBef>
                <a:spcPts val="600"/>
              </a:spcBef>
              <a:buFont typeface="Arial" charset="0"/>
              <a:buNone/>
              <a:defRPr/>
            </a:pPr>
            <a:r>
              <a:rPr lang="ru-RU" sz="1800" b="1" u="sng" dirty="0" smtClean="0"/>
              <a:t>Традиционные </a:t>
            </a:r>
            <a:r>
              <a:rPr lang="ru-RU" sz="1800" b="1" u="sng" dirty="0"/>
              <a:t>цели бюджетных </a:t>
            </a:r>
            <a:r>
              <a:rPr lang="ru-RU" sz="1800" b="1" u="sng" dirty="0" smtClean="0"/>
              <a:t>правил</a:t>
            </a:r>
            <a:r>
              <a:rPr lang="ru-RU" sz="1800" b="1" dirty="0" smtClean="0"/>
              <a:t>:</a:t>
            </a:r>
          </a:p>
          <a:p>
            <a:pPr algn="just">
              <a:lnSpc>
                <a:spcPct val="110000"/>
              </a:lnSpc>
              <a:spcBef>
                <a:spcPts val="600"/>
              </a:spcBef>
              <a:defRPr/>
            </a:pPr>
            <a:r>
              <a:rPr lang="ru-RU" sz="1800" b="1" dirty="0" smtClean="0"/>
              <a:t>поддержание долговой устойчивости стран</a:t>
            </a:r>
            <a:r>
              <a:rPr lang="ru-RU" sz="1800" dirty="0" smtClean="0"/>
              <a:t> через ограничение размеров бюджетного дефицита и контроль за динамикой уровня долга;</a:t>
            </a:r>
          </a:p>
          <a:p>
            <a:pPr algn="just">
              <a:lnSpc>
                <a:spcPct val="110000"/>
              </a:lnSpc>
              <a:spcBef>
                <a:spcPts val="600"/>
              </a:spcBef>
              <a:defRPr/>
            </a:pPr>
            <a:r>
              <a:rPr lang="ru-RU" sz="1800" b="1" dirty="0" smtClean="0"/>
              <a:t>обеспечение </a:t>
            </a:r>
            <a:r>
              <a:rPr lang="ru-RU" sz="1800" b="1" dirty="0"/>
              <a:t>сбалансированного бюджета</a:t>
            </a:r>
            <a:r>
              <a:rPr lang="ru-RU" sz="1800" dirty="0"/>
              <a:t> (нулевого дефицита), в том числе  с учетом цикличности развития и значимости сырьевой зависимости </a:t>
            </a:r>
            <a:r>
              <a:rPr lang="ru-RU" sz="1800" dirty="0" smtClean="0"/>
              <a:t>бюджета;</a:t>
            </a:r>
            <a:endParaRPr lang="ru-RU" sz="1800" dirty="0"/>
          </a:p>
          <a:p>
            <a:pPr algn="just">
              <a:lnSpc>
                <a:spcPct val="110000"/>
              </a:lnSpc>
              <a:spcBef>
                <a:spcPts val="600"/>
              </a:spcBef>
              <a:defRPr/>
            </a:pPr>
            <a:r>
              <a:rPr lang="ru-RU" sz="1800" b="1" dirty="0"/>
              <a:t>предотвращение необоснованного роста </a:t>
            </a:r>
            <a:r>
              <a:rPr lang="ru-RU" sz="1800" b="1" dirty="0" smtClean="0"/>
              <a:t>расходов, </a:t>
            </a:r>
            <a:r>
              <a:rPr lang="ru-RU" sz="1800" dirty="0" smtClean="0"/>
              <a:t>т.е. направлена </a:t>
            </a:r>
            <a:r>
              <a:rPr lang="ru-RU" sz="1800" dirty="0"/>
              <a:t>на ограничение общественных </a:t>
            </a:r>
            <a:r>
              <a:rPr lang="ru-RU" sz="1800" dirty="0" smtClean="0"/>
              <a:t>потребностей;</a:t>
            </a:r>
            <a:endParaRPr lang="ru-RU" sz="1800" dirty="0"/>
          </a:p>
          <a:p>
            <a:pPr algn="just">
              <a:lnSpc>
                <a:spcPct val="110000"/>
              </a:lnSpc>
              <a:spcBef>
                <a:spcPts val="600"/>
              </a:spcBef>
              <a:defRPr/>
            </a:pPr>
            <a:r>
              <a:rPr lang="ru-RU" sz="1800" b="1" dirty="0"/>
              <a:t>повышение собираемости доходов и (или) предотвращение избыточного налогового </a:t>
            </a:r>
            <a:r>
              <a:rPr lang="ru-RU" sz="1800" b="1" dirty="0" smtClean="0"/>
              <a:t>бремени</a:t>
            </a:r>
            <a:r>
              <a:rPr lang="ru-RU" sz="1800" dirty="0" smtClean="0"/>
              <a:t>. </a:t>
            </a:r>
            <a:r>
              <a:rPr lang="ru-RU" sz="1800" dirty="0"/>
              <a:t>Одно из частных дополнений - стимулирование эффективного использования доходов от природных </a:t>
            </a:r>
            <a:r>
              <a:rPr lang="ru-RU" sz="1800" dirty="0" smtClean="0"/>
              <a:t>ресурсов.</a:t>
            </a:r>
            <a:endParaRPr lang="ru-RU" sz="1800" dirty="0"/>
          </a:p>
          <a:p>
            <a:pPr marL="0" indent="0" algn="just" eaLnBrk="1" hangingPunct="1">
              <a:lnSpc>
                <a:spcPct val="110000"/>
              </a:lnSpc>
              <a:spcBef>
                <a:spcPts val="600"/>
              </a:spcBef>
              <a:buFont typeface="Arial" charset="0"/>
              <a:buNone/>
              <a:defRPr/>
            </a:pPr>
            <a:r>
              <a:rPr lang="ru-RU" altLang="ru-RU" sz="1800" b="1" dirty="0" smtClean="0"/>
              <a:t>В настоящее время многие страны мира используют комбинацию нескольких бюджетных правил.</a:t>
            </a:r>
          </a:p>
        </p:txBody>
      </p:sp>
      <p:sp>
        <p:nvSpPr>
          <p:cNvPr id="2" name="Номер слайда 1"/>
          <p:cNvSpPr>
            <a:spLocks noGrp="1"/>
          </p:cNvSpPr>
          <p:nvPr>
            <p:ph type="sldNum" sz="quarter" idx="10"/>
          </p:nvPr>
        </p:nvSpPr>
        <p:spPr/>
        <p:txBody>
          <a:bodyPr/>
          <a:lstStyle/>
          <a:p>
            <a:pPr>
              <a:defRPr/>
            </a:pPr>
            <a:fld id="{3DB4DD37-3EED-4F6E-8ACE-01C795C86E54}" type="slidenum">
              <a:rPr lang="ru-RU" smtClean="0"/>
              <a:pPr>
                <a:defRPr/>
              </a:pPr>
              <a:t>2</a:t>
            </a:fld>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446856" y="908050"/>
            <a:ext cx="8229600" cy="5861050"/>
          </a:xfrm>
        </p:spPr>
        <p:txBody>
          <a:bodyPr/>
          <a:lstStyle/>
          <a:p>
            <a:pPr marL="0" indent="0" algn="just">
              <a:buFont typeface="Arial" charset="0"/>
              <a:buNone/>
              <a:defRPr/>
            </a:pPr>
            <a:r>
              <a:rPr lang="ru-RU" sz="1600" b="1" u="sng" dirty="0" smtClean="0"/>
              <a:t>Типология бюджетных правил:</a:t>
            </a:r>
          </a:p>
          <a:p>
            <a:pPr algn="just">
              <a:defRPr/>
            </a:pPr>
            <a:r>
              <a:rPr lang="ru-RU" sz="1600" b="1" dirty="0" smtClean="0"/>
              <a:t>долговые </a:t>
            </a:r>
            <a:r>
              <a:rPr lang="ru-RU" sz="1600" b="1" dirty="0"/>
              <a:t>правила, </a:t>
            </a:r>
            <a:r>
              <a:rPr lang="ru-RU" sz="1600" dirty="0"/>
              <a:t>устанавливающие четко выраженный лимит или целевой показатель по уровню государственного долга в процентах </a:t>
            </a:r>
            <a:r>
              <a:rPr lang="ru-RU" sz="1600" dirty="0" smtClean="0"/>
              <a:t>ВВП</a:t>
            </a:r>
            <a:r>
              <a:rPr lang="ru-RU" sz="1600" dirty="0"/>
              <a:t>;</a:t>
            </a:r>
            <a:endParaRPr lang="ru-RU" sz="1600" dirty="0" smtClean="0"/>
          </a:p>
          <a:p>
            <a:pPr algn="just">
              <a:defRPr/>
            </a:pPr>
            <a:r>
              <a:rPr lang="ru-RU" sz="1600" b="1" dirty="0" smtClean="0"/>
              <a:t>правила </a:t>
            </a:r>
            <a:r>
              <a:rPr lang="ru-RU" sz="1600" b="1" dirty="0"/>
              <a:t>по бюджетному </a:t>
            </a:r>
            <a:r>
              <a:rPr lang="ru-RU" sz="1600" b="1" dirty="0" smtClean="0"/>
              <a:t>сальдо:</a:t>
            </a:r>
          </a:p>
          <a:p>
            <a:pPr algn="just">
              <a:buFont typeface="Calibri" panose="020F0502020204030204" pitchFamily="34" charset="0"/>
              <a:buChar char="⁻"/>
              <a:defRPr/>
            </a:pPr>
            <a:r>
              <a:rPr lang="ru-RU" sz="1600" i="1" dirty="0"/>
              <a:t>п</a:t>
            </a:r>
            <a:r>
              <a:rPr lang="ru-RU" sz="1600" i="1" dirty="0" smtClean="0"/>
              <a:t>равила «первого поколения»</a:t>
            </a:r>
            <a:r>
              <a:rPr lang="ru-RU" sz="1600" dirty="0" smtClean="0"/>
              <a:t> устанавливают</a:t>
            </a:r>
            <a:r>
              <a:rPr lang="ru-RU" sz="1600" b="1" dirty="0" smtClean="0"/>
              <a:t> </a:t>
            </a:r>
            <a:r>
              <a:rPr lang="ru-RU" sz="1600" dirty="0"/>
              <a:t>следующие из возможных требования - обеспечивать сбалансированность бюджета (нулевой дефицит); не превышать установленного предельного значения дефицита бюджета; достичь профицита бюджета, как минимум, в установленном </a:t>
            </a:r>
            <a:r>
              <a:rPr lang="ru-RU" sz="1600" dirty="0" smtClean="0"/>
              <a:t>размере - </a:t>
            </a:r>
            <a:r>
              <a:rPr lang="ru-RU" sz="1600" dirty="0"/>
              <a:t>выражаются </a:t>
            </a:r>
            <a:r>
              <a:rPr lang="ru-RU" sz="1600" dirty="0" smtClean="0"/>
              <a:t>в ограничении бюджетного сальдо в </a:t>
            </a:r>
            <a:r>
              <a:rPr lang="ru-RU" sz="1600" dirty="0"/>
              <a:t>процентах </a:t>
            </a:r>
            <a:r>
              <a:rPr lang="ru-RU" sz="1600" dirty="0" smtClean="0"/>
              <a:t>ВВП; </a:t>
            </a:r>
          </a:p>
          <a:p>
            <a:pPr algn="just">
              <a:buFont typeface="Calibri" panose="020F0502020204030204" pitchFamily="34" charset="0"/>
              <a:buChar char="⁻"/>
              <a:defRPr/>
            </a:pPr>
            <a:r>
              <a:rPr lang="ru-RU" sz="1600" i="1" dirty="0"/>
              <a:t>п</a:t>
            </a:r>
            <a:r>
              <a:rPr lang="ru-RU" sz="1600" i="1" dirty="0" smtClean="0"/>
              <a:t>равила «второго поколения»</a:t>
            </a:r>
            <a:r>
              <a:rPr lang="ru-RU" sz="1600" dirty="0"/>
              <a:t> </a:t>
            </a:r>
            <a:r>
              <a:rPr lang="ru-RU" sz="1600" dirty="0" smtClean="0"/>
              <a:t> - используются </a:t>
            </a:r>
            <a:r>
              <a:rPr lang="ru-RU" sz="1600" dirty="0"/>
              <a:t>целевые показатели, очищенные от цикличности (ориентация на достижение циклически скорректированного (в зависимости от стадии экономического цикла) </a:t>
            </a:r>
            <a:r>
              <a:rPr lang="ru-RU" sz="1600" dirty="0" smtClean="0"/>
              <a:t>баланса. Как </a:t>
            </a:r>
            <a:r>
              <a:rPr lang="ru-RU" sz="1600" dirty="0"/>
              <a:t>правило, подобные правила преследуют задачи достижения устойчивости бюджета наряду с обеспечением необходимой гибкости, требующейся для реагирования на шоковые изменения в экономике; </a:t>
            </a:r>
          </a:p>
          <a:p>
            <a:pPr algn="just">
              <a:defRPr/>
            </a:pPr>
            <a:r>
              <a:rPr lang="ru-RU" sz="1600" b="1" dirty="0"/>
              <a:t>правила по бюджетным расходам, </a:t>
            </a:r>
            <a:r>
              <a:rPr lang="ru-RU" sz="1600" dirty="0"/>
              <a:t>устанавливающие постоянные предельные значения по совокупным, первичным (непроцентным) или текущим (не инвестиционным) расходам</a:t>
            </a:r>
            <a:r>
              <a:rPr lang="ru-RU" sz="1600" b="1" dirty="0"/>
              <a:t> </a:t>
            </a:r>
            <a:r>
              <a:rPr lang="ru-RU" sz="1600" dirty="0"/>
              <a:t>в абсолютном выражении, в виде темпов роста расходов или в процентах </a:t>
            </a:r>
            <a:r>
              <a:rPr lang="ru-RU" sz="1600" dirty="0" smtClean="0"/>
              <a:t>ВВП</a:t>
            </a:r>
            <a:r>
              <a:rPr lang="ru-RU" sz="1600" dirty="0"/>
              <a:t>;</a:t>
            </a:r>
            <a:endParaRPr lang="ru-RU" sz="1600" dirty="0" smtClean="0"/>
          </a:p>
          <a:p>
            <a:pPr algn="just">
              <a:defRPr/>
            </a:pPr>
            <a:r>
              <a:rPr lang="ru-RU" sz="1600" b="1" dirty="0" smtClean="0"/>
              <a:t>правила </a:t>
            </a:r>
            <a:r>
              <a:rPr lang="ru-RU" sz="1600" b="1" dirty="0"/>
              <a:t>по бюджетным доходам, </a:t>
            </a:r>
            <a:r>
              <a:rPr lang="ru-RU" sz="1600" dirty="0"/>
              <a:t>устанавливающие верхние или нижние предельные значения по объему доходов.</a:t>
            </a:r>
            <a:r>
              <a:rPr lang="ru-RU" sz="1600" b="1" dirty="0"/>
              <a:t> </a:t>
            </a:r>
            <a:r>
              <a:rPr lang="ru-RU" sz="1600" dirty="0"/>
              <a:t>Они нацелены на повышение собираемости доходов и (или) предотвращение избыточного налогового бремени. </a:t>
            </a:r>
          </a:p>
        </p:txBody>
      </p:sp>
      <p:sp>
        <p:nvSpPr>
          <p:cNvPr id="4099" name="Заголовок 1"/>
          <p:cNvSpPr>
            <a:spLocks noGrp="1"/>
          </p:cNvSpPr>
          <p:nvPr>
            <p:ph type="title" idx="4294967295"/>
          </p:nvPr>
        </p:nvSpPr>
        <p:spPr>
          <a:xfrm>
            <a:off x="1" y="333375"/>
            <a:ext cx="9144000" cy="433388"/>
          </a:xfrm>
        </p:spPr>
        <p:txBody>
          <a:bodyPr/>
          <a:lstStyle/>
          <a:p>
            <a:pPr eaLnBrk="1" hangingPunct="1"/>
            <a:r>
              <a:rPr lang="ru-RU" altLang="ru-RU" sz="2800" b="1" dirty="0" smtClean="0"/>
              <a:t>Бюджетные правила – международный опыт (2)</a:t>
            </a:r>
          </a:p>
        </p:txBody>
      </p:sp>
      <p:sp>
        <p:nvSpPr>
          <p:cNvPr id="2" name="Номер слайда 1"/>
          <p:cNvSpPr>
            <a:spLocks noGrp="1"/>
          </p:cNvSpPr>
          <p:nvPr>
            <p:ph type="sldNum" sz="quarter" idx="10"/>
          </p:nvPr>
        </p:nvSpPr>
        <p:spPr/>
        <p:txBody>
          <a:bodyPr/>
          <a:lstStyle/>
          <a:p>
            <a:pPr>
              <a:defRPr/>
            </a:pPr>
            <a:fld id="{3DB4DD37-3EED-4F6E-8ACE-01C795C86E54}" type="slidenum">
              <a:rPr lang="ru-RU" smtClean="0"/>
              <a:pPr>
                <a:defRPr/>
              </a:pPr>
              <a:t>3</a:t>
            </a:fld>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0" y="274638"/>
            <a:ext cx="9144000" cy="1143000"/>
          </a:xfrm>
        </p:spPr>
        <p:txBody>
          <a:bodyPr/>
          <a:lstStyle/>
          <a:p>
            <a:pPr eaLnBrk="1" hangingPunct="1"/>
            <a:r>
              <a:rPr lang="ru-RU" altLang="ru-RU" sz="2800" b="1" dirty="0" smtClean="0"/>
              <a:t>Теоретические основы применения бюджетных правил в странах – экспортерах сырья</a:t>
            </a:r>
          </a:p>
        </p:txBody>
      </p:sp>
      <p:sp>
        <p:nvSpPr>
          <p:cNvPr id="3" name="Объект 2"/>
          <p:cNvSpPr>
            <a:spLocks noGrp="1"/>
          </p:cNvSpPr>
          <p:nvPr>
            <p:ph idx="4294967295"/>
          </p:nvPr>
        </p:nvSpPr>
        <p:spPr>
          <a:xfrm>
            <a:off x="467544" y="1600200"/>
            <a:ext cx="8229600" cy="4525963"/>
          </a:xfrm>
        </p:spPr>
        <p:txBody>
          <a:bodyPr rtlCol="0">
            <a:normAutofit fontScale="85000" lnSpcReduction="10000"/>
          </a:bodyPr>
          <a:lstStyle/>
          <a:p>
            <a:pPr algn="just" eaLnBrk="1" fontAlgn="auto" hangingPunct="1">
              <a:spcAft>
                <a:spcPts val="0"/>
              </a:spcAft>
              <a:buFont typeface="Arial" panose="020B0604020202020204" pitchFamily="34" charset="0"/>
              <a:buChar char="•"/>
              <a:defRPr/>
            </a:pPr>
            <a:r>
              <a:rPr lang="ru-RU" sz="2000" b="1" dirty="0" smtClean="0"/>
              <a:t>Теория перманентного дохода</a:t>
            </a:r>
            <a:r>
              <a:rPr lang="ru-RU" sz="2000" dirty="0" smtClean="0"/>
              <a:t>: в оптимальной точке потребление определяется перманентным доходом и не реагирует на колебания циклической компоненты</a:t>
            </a:r>
          </a:p>
          <a:p>
            <a:pPr algn="just" eaLnBrk="1" fontAlgn="auto" hangingPunct="1">
              <a:spcAft>
                <a:spcPts val="0"/>
              </a:spcAft>
              <a:buFont typeface="Arial" panose="020B0604020202020204" pitchFamily="34" charset="0"/>
              <a:buChar char="•"/>
              <a:defRPr/>
            </a:pPr>
            <a:r>
              <a:rPr lang="ru-RU" sz="2000" b="1" dirty="0" smtClean="0"/>
              <a:t>Теория оптимального распределения </a:t>
            </a:r>
            <a:r>
              <a:rPr lang="ru-RU" sz="2000" dirty="0" smtClean="0"/>
              <a:t>(оптимальность т.н. «</a:t>
            </a:r>
            <a:r>
              <a:rPr lang="ru-RU" sz="2000" dirty="0" err="1" smtClean="0"/>
              <a:t>межвременного</a:t>
            </a:r>
            <a:r>
              <a:rPr lang="ru-RU" sz="2000" dirty="0" smtClean="0"/>
              <a:t> сглаживания потребления): первичные государственные расходы не должны превышать естественную границу, определяемую потоком перманентного дохода, а оптимальной реакцией бюджетных властей на циклические шоки будет сохранение неизменными уровня госрасходов и налоговых ставок</a:t>
            </a:r>
          </a:p>
          <a:p>
            <a:pPr algn="just" eaLnBrk="1" fontAlgn="auto" hangingPunct="1">
              <a:spcAft>
                <a:spcPts val="0"/>
              </a:spcAft>
              <a:buFont typeface="Arial" panose="020B0604020202020204" pitchFamily="34" charset="0"/>
              <a:buChar char="•"/>
              <a:defRPr/>
            </a:pPr>
            <a:r>
              <a:rPr lang="ru-RU" sz="2000" b="1" dirty="0" smtClean="0"/>
              <a:t>Теория </a:t>
            </a:r>
            <a:r>
              <a:rPr lang="ru-RU" sz="2000" b="1" dirty="0" err="1" smtClean="0"/>
              <a:t>исчерпаемости</a:t>
            </a:r>
            <a:r>
              <a:rPr lang="ru-RU" sz="2000" b="1" dirty="0" smtClean="0"/>
              <a:t> ресурсов</a:t>
            </a:r>
            <a:r>
              <a:rPr lang="ru-RU" sz="2000" dirty="0" smtClean="0"/>
              <a:t>: в определенный момент в будущем поступления от сырьевого сектора будут равны нулю и оптимальное поведение государства предполагает, что госрасходы после исчерпания ресурса должны оставаться на прежнем уровне. Чтобы профинансировать эти расходы в условиях, когда бюджет потерял существенную долю доходов, государство должно к этому моменту накопить средства в резервном фонде</a:t>
            </a:r>
          </a:p>
          <a:p>
            <a:pPr algn="just" eaLnBrk="1" fontAlgn="auto" hangingPunct="1">
              <a:spcAft>
                <a:spcPts val="0"/>
              </a:spcAft>
              <a:buFont typeface="Arial" panose="020B0604020202020204" pitchFamily="34" charset="0"/>
              <a:buChar char="•"/>
              <a:defRPr/>
            </a:pPr>
            <a:r>
              <a:rPr lang="ru-RU" sz="2000" b="1" dirty="0" smtClean="0"/>
              <a:t>Трагедия общин</a:t>
            </a:r>
            <a:r>
              <a:rPr lang="ru-RU" sz="2000" dirty="0" smtClean="0"/>
              <a:t>: проблема </a:t>
            </a:r>
            <a:r>
              <a:rPr lang="ru-RU" sz="2000" dirty="0" err="1" smtClean="0"/>
              <a:t>переиспользования</a:t>
            </a:r>
            <a:r>
              <a:rPr lang="ru-RU" sz="2000" dirty="0" smtClean="0"/>
              <a:t> общественных благ при повышении их доступности (росте доходов от экспорта сырья)</a:t>
            </a:r>
          </a:p>
          <a:p>
            <a:pPr algn="just" eaLnBrk="1" fontAlgn="auto" hangingPunct="1">
              <a:spcAft>
                <a:spcPts val="0"/>
              </a:spcAft>
              <a:buFont typeface="Arial" panose="020B0604020202020204" pitchFamily="34" charset="0"/>
              <a:buChar char="•"/>
              <a:defRPr/>
            </a:pPr>
            <a:r>
              <a:rPr lang="ru-RU" sz="2000" b="1" dirty="0" smtClean="0"/>
              <a:t>Закон Вагнера</a:t>
            </a:r>
            <a:r>
              <a:rPr lang="ru-RU" sz="2000" dirty="0" smtClean="0"/>
              <a:t>: постоянное возрастание государственных расходов вследствие социально-политических, экономических или исторических факторов</a:t>
            </a:r>
          </a:p>
        </p:txBody>
      </p:sp>
      <p:sp>
        <p:nvSpPr>
          <p:cNvPr id="2" name="Номер слайда 1"/>
          <p:cNvSpPr>
            <a:spLocks noGrp="1"/>
          </p:cNvSpPr>
          <p:nvPr>
            <p:ph type="sldNum" sz="quarter" idx="10"/>
          </p:nvPr>
        </p:nvSpPr>
        <p:spPr/>
        <p:txBody>
          <a:bodyPr/>
          <a:lstStyle/>
          <a:p>
            <a:pPr>
              <a:defRPr/>
            </a:pPr>
            <a:fld id="{3DB4DD37-3EED-4F6E-8ACE-01C795C86E54}" type="slidenum">
              <a:rPr lang="ru-RU" smtClean="0"/>
              <a:pPr>
                <a:defRPr/>
              </a:pPr>
              <a:t>4</a:t>
            </a:fld>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95536" y="1052736"/>
            <a:ext cx="8229600" cy="5859462"/>
          </a:xfrm>
        </p:spPr>
        <p:txBody>
          <a:bodyPr/>
          <a:lstStyle/>
          <a:p>
            <a:pPr marL="0" indent="0" algn="just">
              <a:buFont typeface="Arial" charset="0"/>
              <a:buNone/>
              <a:defRPr/>
            </a:pPr>
            <a:r>
              <a:rPr lang="ru-RU" sz="1500" b="1" u="sng" dirty="0" smtClean="0"/>
              <a:t>Основные тренды последнего времени:</a:t>
            </a:r>
          </a:p>
          <a:p>
            <a:pPr algn="just">
              <a:defRPr/>
            </a:pPr>
            <a:r>
              <a:rPr lang="ru-RU" sz="1600" b="1" i="1" dirty="0"/>
              <a:t>В части развития бюджетных </a:t>
            </a:r>
            <a:r>
              <a:rPr lang="ru-RU" sz="1600" b="1" i="1" dirty="0" smtClean="0"/>
              <a:t>правил:</a:t>
            </a:r>
          </a:p>
          <a:p>
            <a:pPr algn="just">
              <a:buFont typeface="Calibri" panose="020F0502020204030204" pitchFamily="34" charset="0"/>
              <a:buChar char="⁻"/>
              <a:defRPr/>
            </a:pPr>
            <a:r>
              <a:rPr lang="ru-RU" sz="1600" i="1" dirty="0" smtClean="0"/>
              <a:t>правила </a:t>
            </a:r>
            <a:r>
              <a:rPr lang="ru-RU" sz="1600" i="1" dirty="0"/>
              <a:t>по бюджетным расходам</a:t>
            </a:r>
            <a:r>
              <a:rPr lang="ru-RU" sz="1600" dirty="0"/>
              <a:t> демонстрируют более высокую степень исполнения, чем другие виды правил, и ассоциируются с </a:t>
            </a:r>
            <a:r>
              <a:rPr lang="ru-RU" sz="1600" i="1" dirty="0"/>
              <a:t>практикой контроля расходов, проведением </a:t>
            </a:r>
            <a:r>
              <a:rPr lang="ru-RU" sz="1600" i="1" dirty="0" err="1"/>
              <a:t>контрциклической</a:t>
            </a:r>
            <a:r>
              <a:rPr lang="ru-RU" sz="1600" i="1" dirty="0"/>
              <a:t> бюджетной политики и строгой бюджетной </a:t>
            </a:r>
            <a:r>
              <a:rPr lang="ru-RU" sz="1600" i="1" dirty="0" smtClean="0"/>
              <a:t>дисциплиной</a:t>
            </a:r>
            <a:r>
              <a:rPr lang="ru-RU" sz="1600" dirty="0" smtClean="0"/>
              <a:t>;</a:t>
            </a:r>
          </a:p>
          <a:p>
            <a:pPr algn="just">
              <a:buFont typeface="Calibri" panose="020F0502020204030204" pitchFamily="34" charset="0"/>
              <a:buChar char="⁻"/>
              <a:defRPr/>
            </a:pPr>
            <a:r>
              <a:rPr lang="ru-RU" sz="1600" dirty="0" smtClean="0"/>
              <a:t>наиболее </a:t>
            </a:r>
            <a:r>
              <a:rPr lang="ru-RU" sz="1600" dirty="0"/>
              <a:t>действенны те правила по расходам, которые охватывают </a:t>
            </a:r>
            <a:r>
              <a:rPr lang="ru-RU" sz="1600" i="1" dirty="0"/>
              <a:t>не менее трех четвертей от общего объема расходов</a:t>
            </a:r>
            <a:r>
              <a:rPr lang="ru-RU" sz="1600" dirty="0"/>
              <a:t> центрального правительства и сопровождаются четко определенным набором критериев для исключения некоторых статей </a:t>
            </a:r>
            <a:r>
              <a:rPr lang="ru-RU" sz="1600" dirty="0" smtClean="0"/>
              <a:t>расходов;</a:t>
            </a:r>
            <a:endParaRPr lang="ru-RU" sz="1600" dirty="0"/>
          </a:p>
          <a:p>
            <a:pPr algn="just">
              <a:buFont typeface="Calibri" panose="020F0502020204030204" pitchFamily="34" charset="0"/>
              <a:buChar char="⁻"/>
              <a:defRPr/>
            </a:pPr>
            <a:r>
              <a:rPr lang="ru-RU" sz="1600" i="1" dirty="0" smtClean="0"/>
              <a:t>нормой </a:t>
            </a:r>
            <a:r>
              <a:rPr lang="ru-RU" sz="1600" i="1" dirty="0"/>
              <a:t>становятся бюджетные правила «второго поколения»</a:t>
            </a:r>
            <a:r>
              <a:rPr lang="ru-RU" sz="1600" dirty="0"/>
              <a:t> с характеристиками, которые одновременно обеспечивают большую гибкость и большую обязательную </a:t>
            </a:r>
            <a:r>
              <a:rPr lang="ru-RU" sz="1600" dirty="0" smtClean="0"/>
              <a:t>силу;</a:t>
            </a:r>
            <a:r>
              <a:rPr lang="ru-RU" sz="1600" b="1" dirty="0" smtClean="0"/>
              <a:t> </a:t>
            </a:r>
            <a:endParaRPr lang="ru-RU" sz="1600" dirty="0"/>
          </a:p>
          <a:p>
            <a:pPr algn="just">
              <a:buFont typeface="Calibri" panose="020F0502020204030204" pitchFamily="34" charset="0"/>
              <a:buChar char="⁻"/>
              <a:defRPr/>
            </a:pPr>
            <a:r>
              <a:rPr lang="ru-RU" sz="1600" dirty="0" smtClean="0"/>
              <a:t>МВФ </a:t>
            </a:r>
            <a:r>
              <a:rPr lang="ru-RU" sz="1600" dirty="0"/>
              <a:t>рекомендует правительствам </a:t>
            </a:r>
            <a:r>
              <a:rPr lang="ru-RU" sz="1600" i="1" dirty="0"/>
              <a:t>оставлять себе возможности для маневра в планах расходов</a:t>
            </a:r>
            <a:r>
              <a:rPr lang="ru-RU" sz="1600" dirty="0"/>
              <a:t>, создавая резервы на случай непредвиденных трат и осуществляя планирование на случай чрезвычайных обстоятельств</a:t>
            </a:r>
            <a:r>
              <a:rPr lang="ru-RU" sz="1600" dirty="0" smtClean="0"/>
              <a:t>.</a:t>
            </a:r>
          </a:p>
          <a:p>
            <a:pPr marL="0" indent="0" algn="just">
              <a:buFont typeface="Arial" charset="0"/>
              <a:buNone/>
              <a:defRPr/>
            </a:pPr>
            <a:endParaRPr lang="ru-RU" sz="1600" dirty="0"/>
          </a:p>
          <a:p>
            <a:pPr algn="just">
              <a:defRPr/>
            </a:pPr>
            <a:r>
              <a:rPr lang="ru-RU" sz="1600" b="1" i="1" dirty="0" smtClean="0"/>
              <a:t>В </a:t>
            </a:r>
            <a:r>
              <a:rPr lang="ru-RU" sz="1600" b="1" i="1" dirty="0"/>
              <a:t>части организационных процедур по администрированию бюджетных </a:t>
            </a:r>
            <a:r>
              <a:rPr lang="ru-RU" sz="1600" b="1" i="1" dirty="0" smtClean="0"/>
              <a:t>ограничений </a:t>
            </a:r>
            <a:r>
              <a:rPr lang="ru-RU" sz="1600" dirty="0" smtClean="0"/>
              <a:t>в </a:t>
            </a:r>
            <a:r>
              <a:rPr lang="ru-RU" sz="1600" dirty="0"/>
              <a:t>развитых странах активно создаются бюджетные </a:t>
            </a:r>
            <a:r>
              <a:rPr lang="ru-RU" sz="1600" dirty="0" smtClean="0"/>
              <a:t>советы.</a:t>
            </a:r>
            <a:endParaRPr lang="ru-RU" sz="1500" dirty="0"/>
          </a:p>
        </p:txBody>
      </p:sp>
      <p:sp>
        <p:nvSpPr>
          <p:cNvPr id="7171" name="Заголовок 1"/>
          <p:cNvSpPr>
            <a:spLocks noGrp="1"/>
          </p:cNvSpPr>
          <p:nvPr>
            <p:ph type="title" idx="4294967295"/>
          </p:nvPr>
        </p:nvSpPr>
        <p:spPr>
          <a:xfrm>
            <a:off x="0" y="332656"/>
            <a:ext cx="9144000" cy="43338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eaLnBrk="1" hangingPunct="1"/>
            <a:r>
              <a:rPr lang="ru-RU" altLang="ru-RU" sz="2800" b="1" dirty="0"/>
              <a:t>Бюджетные правила – международный опыт (3)</a:t>
            </a:r>
          </a:p>
        </p:txBody>
      </p:sp>
      <p:sp>
        <p:nvSpPr>
          <p:cNvPr id="2" name="Номер слайда 1"/>
          <p:cNvSpPr>
            <a:spLocks noGrp="1"/>
          </p:cNvSpPr>
          <p:nvPr>
            <p:ph type="sldNum" sz="quarter" idx="10"/>
          </p:nvPr>
        </p:nvSpPr>
        <p:spPr/>
        <p:txBody>
          <a:bodyPr/>
          <a:lstStyle/>
          <a:p>
            <a:pPr>
              <a:defRPr/>
            </a:pPr>
            <a:fld id="{3DB4DD37-3EED-4F6E-8ACE-01C795C86E54}" type="slidenum">
              <a:rPr lang="ru-RU" smtClean="0"/>
              <a:pPr>
                <a:defRPr/>
              </a:pPr>
              <a:t>5</a:t>
            </a:fld>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Скругленный прямоугольник 29"/>
          <p:cNvSpPr/>
          <p:nvPr/>
        </p:nvSpPr>
        <p:spPr>
          <a:xfrm>
            <a:off x="4929188" y="2239789"/>
            <a:ext cx="1966912" cy="449597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300" dirty="0">
                <a:solidFill>
                  <a:schemeClr val="tx1"/>
                </a:solidFill>
              </a:rPr>
              <a:t>Сохранение РФ и ФНБ, расширение возможностей управления средствами ФНБ.</a:t>
            </a:r>
          </a:p>
          <a:p>
            <a:pPr>
              <a:defRPr/>
            </a:pPr>
            <a:r>
              <a:rPr lang="ru-RU" sz="1300" dirty="0">
                <a:solidFill>
                  <a:schemeClr val="tx1"/>
                </a:solidFill>
              </a:rPr>
              <a:t>Использование многолетней средней цены на нефть ($93 за баррель в 2014 г.) и ограничение расходов на уровне базовых доходов плюс 1% ВВП (слайд 3).</a:t>
            </a:r>
          </a:p>
        </p:txBody>
      </p:sp>
      <p:sp>
        <p:nvSpPr>
          <p:cNvPr id="13" name="Скругленный прямоугольник 12"/>
          <p:cNvSpPr/>
          <p:nvPr/>
        </p:nvSpPr>
        <p:spPr>
          <a:xfrm>
            <a:off x="142875" y="1132731"/>
            <a:ext cx="1771650" cy="5715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dirty="0">
                <a:solidFill>
                  <a:schemeClr val="tx1"/>
                </a:solidFill>
                <a:latin typeface="Arial" charset="0"/>
                <a:cs typeface="Arial" charset="0"/>
              </a:rPr>
              <a:t>Первая версия</a:t>
            </a:r>
          </a:p>
        </p:txBody>
      </p:sp>
      <p:cxnSp>
        <p:nvCxnSpPr>
          <p:cNvPr id="16" name="Прямая соединительная линия 15"/>
          <p:cNvCxnSpPr/>
          <p:nvPr/>
        </p:nvCxnSpPr>
        <p:spPr>
          <a:xfrm>
            <a:off x="2051150" y="877242"/>
            <a:ext cx="26094" cy="5936134"/>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19" name="Скругленный прямоугольник 18"/>
          <p:cNvSpPr/>
          <p:nvPr/>
        </p:nvSpPr>
        <p:spPr>
          <a:xfrm>
            <a:off x="357188" y="775544"/>
            <a:ext cx="1655762" cy="285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solidFill>
                  <a:schemeClr val="tx1"/>
                </a:solidFill>
                <a:cs typeface="Arial" charset="0"/>
              </a:rPr>
              <a:t> </a:t>
            </a:r>
            <a:r>
              <a:rPr lang="ru-RU" sz="1600" b="1" dirty="0">
                <a:solidFill>
                  <a:schemeClr val="tx1"/>
                </a:solidFill>
                <a:cs typeface="Arial" charset="0"/>
              </a:rPr>
              <a:t>2004-2007 гг.</a:t>
            </a:r>
          </a:p>
        </p:txBody>
      </p:sp>
      <p:sp>
        <p:nvSpPr>
          <p:cNvPr id="21" name="Скругленный прямоугольник 20"/>
          <p:cNvSpPr/>
          <p:nvPr/>
        </p:nvSpPr>
        <p:spPr>
          <a:xfrm>
            <a:off x="2222500" y="1096219"/>
            <a:ext cx="2322513" cy="64293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dirty="0">
                <a:solidFill>
                  <a:schemeClr val="tx1"/>
                </a:solidFill>
                <a:latin typeface="Arial" charset="0"/>
                <a:cs typeface="Arial" charset="0"/>
              </a:rPr>
              <a:t>Вторая версия</a:t>
            </a:r>
          </a:p>
        </p:txBody>
      </p:sp>
      <p:cxnSp>
        <p:nvCxnSpPr>
          <p:cNvPr id="22" name="Прямая соединительная линия 21"/>
          <p:cNvCxnSpPr/>
          <p:nvPr/>
        </p:nvCxnSpPr>
        <p:spPr>
          <a:xfrm>
            <a:off x="4745138" y="948680"/>
            <a:ext cx="2281" cy="5864696"/>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24" name="Скругленный прямоугольник 23"/>
          <p:cNvSpPr/>
          <p:nvPr/>
        </p:nvSpPr>
        <p:spPr>
          <a:xfrm>
            <a:off x="2455863" y="775544"/>
            <a:ext cx="1857375" cy="285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b="1" dirty="0">
                <a:solidFill>
                  <a:schemeClr val="tx1"/>
                </a:solidFill>
                <a:cs typeface="Arial" charset="0"/>
              </a:rPr>
              <a:t>2008-2012 гг.</a:t>
            </a:r>
          </a:p>
        </p:txBody>
      </p:sp>
      <p:sp>
        <p:nvSpPr>
          <p:cNvPr id="26" name="Скругленный прямоугольник 25"/>
          <p:cNvSpPr/>
          <p:nvPr/>
        </p:nvSpPr>
        <p:spPr>
          <a:xfrm>
            <a:off x="4929188" y="1097806"/>
            <a:ext cx="1835150" cy="6429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dirty="0">
                <a:solidFill>
                  <a:schemeClr val="tx1"/>
                </a:solidFill>
              </a:rPr>
              <a:t> Третья версия</a:t>
            </a:r>
          </a:p>
        </p:txBody>
      </p:sp>
      <p:sp>
        <p:nvSpPr>
          <p:cNvPr id="27" name="Стрелка вправо 26"/>
          <p:cNvSpPr/>
          <p:nvPr/>
        </p:nvSpPr>
        <p:spPr>
          <a:xfrm>
            <a:off x="1931988" y="1331169"/>
            <a:ext cx="290512" cy="87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8" name="Стрелка вправо 27"/>
          <p:cNvSpPr/>
          <p:nvPr/>
        </p:nvSpPr>
        <p:spPr>
          <a:xfrm>
            <a:off x="4565650" y="1374031"/>
            <a:ext cx="363538" cy="1317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9" name="Скругленный прямоугольник 28"/>
          <p:cNvSpPr/>
          <p:nvPr/>
        </p:nvSpPr>
        <p:spPr>
          <a:xfrm>
            <a:off x="214313" y="1847106"/>
            <a:ext cx="8429625" cy="28575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solidFill>
                  <a:schemeClr val="tx1"/>
                </a:solidFill>
              </a:rPr>
              <a:t>Сравнительные характеристики </a:t>
            </a:r>
          </a:p>
        </p:txBody>
      </p:sp>
      <p:sp>
        <p:nvSpPr>
          <p:cNvPr id="31" name="Скругленный прямоугольник 30"/>
          <p:cNvSpPr/>
          <p:nvPr/>
        </p:nvSpPr>
        <p:spPr>
          <a:xfrm>
            <a:off x="2222500" y="2239789"/>
            <a:ext cx="2322513" cy="4495974"/>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300" dirty="0">
                <a:solidFill>
                  <a:schemeClr val="tx1"/>
                </a:solidFill>
              </a:rPr>
              <a:t>Была проведена реформа Стабфонда, разделенного на Резервный фонд и ФНБ. </a:t>
            </a:r>
          </a:p>
          <a:p>
            <a:pPr>
              <a:defRPr/>
            </a:pPr>
            <a:r>
              <a:rPr lang="ru-RU" sz="1300" dirty="0">
                <a:solidFill>
                  <a:schemeClr val="tx1"/>
                </a:solidFill>
              </a:rPr>
              <a:t>Был установлен предельный размер </a:t>
            </a:r>
            <a:r>
              <a:rPr lang="ru-RU" sz="1300" dirty="0" err="1">
                <a:solidFill>
                  <a:schemeClr val="tx1"/>
                </a:solidFill>
              </a:rPr>
              <a:t>ненефтегазового</a:t>
            </a:r>
            <a:r>
              <a:rPr lang="ru-RU" sz="1300" dirty="0">
                <a:solidFill>
                  <a:schemeClr val="tx1"/>
                </a:solidFill>
              </a:rPr>
              <a:t> дефицита (4,7% ВВП) и целевой объем РФ (10% ВВП).</a:t>
            </a:r>
          </a:p>
          <a:p>
            <a:pPr>
              <a:defRPr/>
            </a:pPr>
            <a:r>
              <a:rPr lang="ru-RU" sz="1300" dirty="0">
                <a:solidFill>
                  <a:schemeClr val="tx1"/>
                </a:solidFill>
              </a:rPr>
              <a:t>Федеральный бюджет начал формироваться на три года с сохранением части нераспределенных (условно утверждаемых) расходов на первый и второй годы планового периода (2,5 и 5,0%)</a:t>
            </a:r>
          </a:p>
          <a:p>
            <a:pPr>
              <a:defRPr/>
            </a:pPr>
            <a:endParaRPr lang="ru-RU" sz="1200" dirty="0">
              <a:solidFill>
                <a:schemeClr val="tx1"/>
              </a:solidFill>
            </a:endParaRPr>
          </a:p>
          <a:p>
            <a:pPr>
              <a:defRPr/>
            </a:pPr>
            <a:r>
              <a:rPr lang="ru-RU" sz="1200" i="1" dirty="0">
                <a:solidFill>
                  <a:schemeClr val="tx1"/>
                </a:solidFill>
              </a:rPr>
              <a:t>Кризис 2008-09 гг. заставил частично отказаться от бюджетных правил</a:t>
            </a:r>
          </a:p>
        </p:txBody>
      </p:sp>
      <p:sp>
        <p:nvSpPr>
          <p:cNvPr id="32" name="Скругленный прямоугольник 31"/>
          <p:cNvSpPr/>
          <p:nvPr/>
        </p:nvSpPr>
        <p:spPr>
          <a:xfrm>
            <a:off x="142875" y="2239789"/>
            <a:ext cx="1771650" cy="4495974"/>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buClr>
                <a:srgbClr val="FF3300"/>
              </a:buClr>
              <a:defRPr/>
            </a:pPr>
            <a:endParaRPr lang="ru-RU" sz="1600" dirty="0">
              <a:solidFill>
                <a:schemeClr val="tx1"/>
              </a:solidFill>
              <a:latin typeface="Arial" charset="0"/>
              <a:cs typeface="Arial" charset="0"/>
            </a:endParaRPr>
          </a:p>
          <a:p>
            <a:pPr>
              <a:defRPr/>
            </a:pPr>
            <a:r>
              <a:rPr lang="ru-RU" sz="1300" dirty="0">
                <a:solidFill>
                  <a:schemeClr val="tx1"/>
                </a:solidFill>
              </a:rPr>
              <a:t>Был сформирован Стабилизационный фонд, источником пополнения которого стали нефтегазовые доходы, получаемые свыше «цены отсечения».</a:t>
            </a:r>
          </a:p>
          <a:p>
            <a:pPr>
              <a:defRPr/>
            </a:pPr>
            <a:endParaRPr lang="ru-RU" sz="1400" dirty="0">
              <a:solidFill>
                <a:schemeClr val="tx1"/>
              </a:solidFill>
            </a:endParaRPr>
          </a:p>
          <a:p>
            <a:pPr>
              <a:defRPr/>
            </a:pPr>
            <a:r>
              <a:rPr lang="ru-RU" sz="1200" i="1" dirty="0">
                <a:solidFill>
                  <a:schemeClr val="tx1"/>
                </a:solidFill>
              </a:rPr>
              <a:t>При этом «жесткость» таких ограничений постепенно снижалась: сначала в форме роста «цены отсечения», которая с $20 за баррель в 2004 г. уже в 2006 г. выросла до $27.</a:t>
            </a:r>
            <a:endParaRPr lang="ru-RU" sz="1200" i="1" dirty="0">
              <a:solidFill>
                <a:schemeClr val="tx1"/>
              </a:solidFill>
              <a:latin typeface="Arial" charset="0"/>
              <a:cs typeface="Arial" charset="0"/>
            </a:endParaRPr>
          </a:p>
        </p:txBody>
      </p:sp>
      <p:sp>
        <p:nvSpPr>
          <p:cNvPr id="17" name="Скругленный прямоугольник 16"/>
          <p:cNvSpPr/>
          <p:nvPr/>
        </p:nvSpPr>
        <p:spPr>
          <a:xfrm>
            <a:off x="7142163" y="2204864"/>
            <a:ext cx="1847850" cy="4495974"/>
          </a:xfrm>
          <a:prstGeom prst="roundRect">
            <a:avLst/>
          </a:prstGeom>
          <a:solidFill>
            <a:srgbClr val="D5F1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sz="1200" dirty="0">
                <a:solidFill>
                  <a:schemeClr val="tx1"/>
                </a:solidFill>
              </a:rPr>
              <a:t>Разработка на основе действующих бюджетных правил «модифицированных» БП. </a:t>
            </a:r>
          </a:p>
          <a:p>
            <a:pPr>
              <a:defRPr/>
            </a:pPr>
            <a:endParaRPr lang="ru-RU" sz="1300" dirty="0">
              <a:solidFill>
                <a:schemeClr val="tx1"/>
              </a:solidFill>
            </a:endParaRPr>
          </a:p>
        </p:txBody>
      </p:sp>
      <p:sp>
        <p:nvSpPr>
          <p:cNvPr id="20" name="Скругленный прямоугольник 19"/>
          <p:cNvSpPr/>
          <p:nvPr/>
        </p:nvSpPr>
        <p:spPr>
          <a:xfrm>
            <a:off x="7142163" y="1069231"/>
            <a:ext cx="1847850" cy="6429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1600" dirty="0">
                <a:solidFill>
                  <a:schemeClr val="tx1"/>
                </a:solidFill>
              </a:rPr>
              <a:t> Четвертая версия</a:t>
            </a:r>
          </a:p>
        </p:txBody>
      </p:sp>
      <p:sp>
        <p:nvSpPr>
          <p:cNvPr id="23" name="Стрелка вправо 22"/>
          <p:cNvSpPr/>
          <p:nvPr/>
        </p:nvSpPr>
        <p:spPr>
          <a:xfrm>
            <a:off x="6780213" y="1345456"/>
            <a:ext cx="361950" cy="1317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cxnSp>
        <p:nvCxnSpPr>
          <p:cNvPr id="33" name="Прямая соединительная линия 32"/>
          <p:cNvCxnSpPr/>
          <p:nvPr/>
        </p:nvCxnSpPr>
        <p:spPr>
          <a:xfrm>
            <a:off x="7013675" y="894705"/>
            <a:ext cx="1" cy="5918671"/>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34" name="Скругленный прямоугольник 33"/>
          <p:cNvSpPr/>
          <p:nvPr/>
        </p:nvSpPr>
        <p:spPr>
          <a:xfrm>
            <a:off x="4918075" y="770781"/>
            <a:ext cx="1857375" cy="285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b="1" dirty="0">
                <a:solidFill>
                  <a:schemeClr val="tx1"/>
                </a:solidFill>
                <a:cs typeface="Arial" charset="0"/>
              </a:rPr>
              <a:t> 2013-2014 гг.</a:t>
            </a:r>
          </a:p>
        </p:txBody>
      </p:sp>
      <p:sp>
        <p:nvSpPr>
          <p:cNvPr id="35" name="Скругленный прямоугольник 34"/>
          <p:cNvSpPr/>
          <p:nvPr/>
        </p:nvSpPr>
        <p:spPr>
          <a:xfrm>
            <a:off x="7286625" y="721569"/>
            <a:ext cx="1560513" cy="285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b="1" dirty="0">
                <a:solidFill>
                  <a:schemeClr val="tx1"/>
                </a:solidFill>
                <a:cs typeface="Arial" charset="0"/>
              </a:rPr>
              <a:t> с 2015 г. - …</a:t>
            </a:r>
          </a:p>
        </p:txBody>
      </p:sp>
      <p:sp>
        <p:nvSpPr>
          <p:cNvPr id="25" name="Заголовок 1"/>
          <p:cNvSpPr txBox="1">
            <a:spLocks/>
          </p:cNvSpPr>
          <p:nvPr/>
        </p:nvSpPr>
        <p:spPr bwMode="auto">
          <a:xfrm>
            <a:off x="0" y="259309"/>
            <a:ext cx="9144000"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ru-RU" altLang="ru-RU" sz="2800" b="1" dirty="0" smtClean="0"/>
              <a:t>Эволюция «бюджетных правил» в России</a:t>
            </a:r>
            <a:endParaRPr lang="ru-RU" altLang="ru-RU" sz="2800" b="1" dirty="0"/>
          </a:p>
        </p:txBody>
      </p:sp>
      <p:sp>
        <p:nvSpPr>
          <p:cNvPr id="7" name="Номер слайда 6"/>
          <p:cNvSpPr>
            <a:spLocks noGrp="1"/>
          </p:cNvSpPr>
          <p:nvPr>
            <p:ph type="sldNum" sz="quarter" idx="10"/>
          </p:nvPr>
        </p:nvSpPr>
        <p:spPr/>
        <p:txBody>
          <a:bodyPr/>
          <a:lstStyle/>
          <a:p>
            <a:pPr>
              <a:defRPr/>
            </a:pPr>
            <a:fld id="{3DB4DD37-3EED-4F6E-8ACE-01C795C86E54}" type="slidenum">
              <a:rPr lang="ru-RU" smtClean="0"/>
              <a:pPr>
                <a:defRPr/>
              </a:pPr>
              <a:t>6</a:t>
            </a:fld>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Прямоугольник 4"/>
          <p:cNvSpPr>
            <a:spLocks noChangeArrowheads="1"/>
          </p:cNvSpPr>
          <p:nvPr/>
        </p:nvSpPr>
        <p:spPr bwMode="auto">
          <a:xfrm>
            <a:off x="107504" y="44624"/>
            <a:ext cx="8912671" cy="868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ru-RU" altLang="ru-RU" sz="2200" b="1" dirty="0">
                <a:latin typeface="+mj-lt"/>
                <a:ea typeface="+mj-ea"/>
                <a:cs typeface="+mj-cs"/>
              </a:rPr>
              <a:t>«Третья версия бюджетных правил» (с 2013 г.): порядок применения</a:t>
            </a:r>
          </a:p>
        </p:txBody>
      </p:sp>
      <p:sp>
        <p:nvSpPr>
          <p:cNvPr id="3" name="Прямоугольник 2"/>
          <p:cNvSpPr/>
          <p:nvPr/>
        </p:nvSpPr>
        <p:spPr>
          <a:xfrm>
            <a:off x="182563" y="816818"/>
            <a:ext cx="8840787" cy="5924550"/>
          </a:xfrm>
          <a:prstGeom prst="rect">
            <a:avLst/>
          </a:prstGeom>
        </p:spPr>
        <p:txBody>
          <a:bodyPr>
            <a:spAutoFit/>
          </a:bodyPr>
          <a:lstStyle/>
          <a:p>
            <a:pPr marL="171450" indent="-171450" algn="just">
              <a:lnSpc>
                <a:spcPct val="110000"/>
              </a:lnSpc>
              <a:spcBef>
                <a:spcPts val="1200"/>
              </a:spcBef>
              <a:buFont typeface="Arial" pitchFamily="34" charset="0"/>
              <a:buChar char="•"/>
              <a:defRPr/>
            </a:pPr>
            <a:r>
              <a:rPr lang="ru-RU" sz="1300" dirty="0">
                <a:latin typeface="+mn-lt"/>
              </a:rPr>
              <a:t>Предельный объем расходов определяется оценкой доходов федерального бюджета при </a:t>
            </a:r>
            <a:r>
              <a:rPr lang="ru-RU" sz="1300" b="1" dirty="0">
                <a:latin typeface="+mn-lt"/>
              </a:rPr>
              <a:t>базовой (средней скользящей за 10 лет) цене нефти + 1,0% ВВП.</a:t>
            </a:r>
          </a:p>
          <a:p>
            <a:pPr marL="171450" indent="-171450" algn="just">
              <a:lnSpc>
                <a:spcPct val="110000"/>
              </a:lnSpc>
              <a:spcBef>
                <a:spcPts val="1200"/>
              </a:spcBef>
              <a:buFont typeface="Arial" pitchFamily="34" charset="0"/>
              <a:buChar char="•"/>
              <a:defRPr/>
            </a:pPr>
            <a:r>
              <a:rPr lang="ru-RU" sz="1300" dirty="0">
                <a:latin typeface="+mn-lt"/>
              </a:rPr>
              <a:t>При цене на нефть выше базовой возможный дефицит бюджета финансируется за счет чистых заимствований и приватизации</a:t>
            </a:r>
          </a:p>
          <a:p>
            <a:pPr algn="just">
              <a:lnSpc>
                <a:spcPct val="110000"/>
              </a:lnSpc>
              <a:spcBef>
                <a:spcPts val="1200"/>
              </a:spcBef>
              <a:defRPr/>
            </a:pPr>
            <a:r>
              <a:rPr lang="ru-RU" sz="1300" i="1" u="sng" dirty="0">
                <a:latin typeface="+mn-lt"/>
              </a:rPr>
              <a:t>Закон о внесении изменений в закон о федеральном бюджете может быть предусмотрено использование в размере, не превышающем объем, установленный в бюджете, дополнительных нефтегазовых доходов федерального бюджета, а также, в случае недостатка указанных доходов, средств Резервного фонда на замещение не поступающих в ходе исполнения федерального бюджета в текущем финансовом году доходов федерального бюджета (ст.96.9 БК РФ) </a:t>
            </a:r>
          </a:p>
          <a:p>
            <a:pPr marL="171450" indent="-171450" algn="just">
              <a:lnSpc>
                <a:spcPct val="110000"/>
              </a:lnSpc>
              <a:spcBef>
                <a:spcPts val="1200"/>
              </a:spcBef>
              <a:buFont typeface="Arial" pitchFamily="34" charset="0"/>
              <a:buChar char="•"/>
              <a:defRPr/>
            </a:pPr>
            <a:r>
              <a:rPr lang="ru-RU" sz="1300" dirty="0">
                <a:latin typeface="+mn-lt"/>
              </a:rPr>
              <a:t> При цене на нефть выше базовой часть нефтегазовых доходов федерального бюджета направляется в Резервный фонд РФ (до достижения им уровня </a:t>
            </a:r>
            <a:r>
              <a:rPr lang="ru-RU" sz="1300" b="1" dirty="0">
                <a:latin typeface="+mn-lt"/>
              </a:rPr>
              <a:t>7% ВВП</a:t>
            </a:r>
            <a:r>
              <a:rPr lang="ru-RU" sz="1300" dirty="0">
                <a:latin typeface="+mn-lt"/>
              </a:rPr>
              <a:t>) – расчет по формуле:</a:t>
            </a:r>
          </a:p>
          <a:p>
            <a:pPr lvl="1" algn="just">
              <a:lnSpc>
                <a:spcPct val="110000"/>
              </a:lnSpc>
              <a:spcBef>
                <a:spcPts val="1200"/>
              </a:spcBef>
              <a:defRPr/>
            </a:pPr>
            <a:r>
              <a:rPr lang="ru-RU" sz="1300" dirty="0">
                <a:latin typeface="+mn-lt"/>
              </a:rPr>
              <a:t>дополнительные поступления за месяц = фактических поступлений в федеральный бюджет нефтегазовых доходов * (действующая в отчетном месяце ставка- расчетная ставка при базовой цене на нефть) / действующая в отчетном месяце ставке</a:t>
            </a:r>
          </a:p>
          <a:p>
            <a:pPr marL="171450" indent="-171450" algn="just">
              <a:lnSpc>
                <a:spcPct val="110000"/>
              </a:lnSpc>
              <a:spcBef>
                <a:spcPts val="1200"/>
              </a:spcBef>
              <a:spcAft>
                <a:spcPct val="35000"/>
              </a:spcAft>
              <a:buFont typeface="Arial" pitchFamily="34" charset="0"/>
              <a:buChar char="•"/>
              <a:defRPr/>
            </a:pPr>
            <a:r>
              <a:rPr lang="ru-RU" sz="1300" dirty="0">
                <a:latin typeface="+mn-lt"/>
              </a:rPr>
              <a:t> При достижении нормативной величины Резервного фонда  дополнительные нефтегазовые доход используются: </a:t>
            </a:r>
          </a:p>
          <a:p>
            <a:pPr lvl="1" algn="just">
              <a:lnSpc>
                <a:spcPct val="110000"/>
              </a:lnSpc>
              <a:spcBef>
                <a:spcPts val="1200"/>
              </a:spcBef>
              <a:spcAft>
                <a:spcPct val="35000"/>
              </a:spcAft>
              <a:defRPr/>
            </a:pPr>
            <a:r>
              <a:rPr lang="ru-RU" sz="1300" dirty="0">
                <a:latin typeface="+mn-lt"/>
              </a:rPr>
              <a:t>а) в объеме до 50 процентов - на финансовое обеспечение инфраструктурных и других приоритетных проектов с ограниченным сроком их реализации (ЦКАД, Транссиб);</a:t>
            </a:r>
          </a:p>
          <a:p>
            <a:pPr lvl="1" algn="just">
              <a:lnSpc>
                <a:spcPct val="110000"/>
              </a:lnSpc>
              <a:spcBef>
                <a:spcPts val="1200"/>
              </a:spcBef>
              <a:spcAft>
                <a:spcPct val="35000"/>
              </a:spcAft>
              <a:defRPr/>
            </a:pPr>
            <a:r>
              <a:rPr lang="ru-RU" sz="1300" dirty="0">
                <a:latin typeface="+mn-lt"/>
              </a:rPr>
              <a:t>б) в остальной части – на формирование Фонда национального благосостояния</a:t>
            </a:r>
          </a:p>
          <a:p>
            <a:pPr marL="171450" indent="-171450" algn="just">
              <a:lnSpc>
                <a:spcPct val="110000"/>
              </a:lnSpc>
              <a:spcBef>
                <a:spcPts val="1200"/>
              </a:spcBef>
              <a:spcAft>
                <a:spcPct val="35000"/>
              </a:spcAft>
              <a:buFont typeface="Arial" pitchFamily="34" charset="0"/>
              <a:buChar char="•"/>
              <a:defRPr/>
            </a:pPr>
            <a:r>
              <a:rPr lang="ru-RU" sz="1300" dirty="0">
                <a:latin typeface="+mn-lt"/>
              </a:rPr>
              <a:t> Расходы федерального бюджета на очередной финансовый год и первый год планового периода не могут быть ниже расходов, утвержденных на эти годы в предшествующем бюджетном цикле без учета условно утвержденных расходов  </a:t>
            </a:r>
          </a:p>
        </p:txBody>
      </p:sp>
      <p:sp>
        <p:nvSpPr>
          <p:cNvPr id="2" name="Номер слайда 1"/>
          <p:cNvSpPr>
            <a:spLocks noGrp="1"/>
          </p:cNvSpPr>
          <p:nvPr>
            <p:ph type="sldNum" sz="quarter" idx="10"/>
          </p:nvPr>
        </p:nvSpPr>
        <p:spPr/>
        <p:txBody>
          <a:bodyPr/>
          <a:lstStyle/>
          <a:p>
            <a:pPr>
              <a:defRPr/>
            </a:pPr>
            <a:fld id="{3DB4DD37-3EED-4F6E-8ACE-01C795C86E54}" type="slidenum">
              <a:rPr lang="ru-RU" smtClean="0"/>
              <a:pPr>
                <a:defRPr/>
              </a:pPr>
              <a:t>7</a:t>
            </a:fld>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idx="4294967295"/>
          </p:nvPr>
        </p:nvSpPr>
        <p:spPr>
          <a:xfrm>
            <a:off x="0" y="274638"/>
            <a:ext cx="9144000" cy="634082"/>
          </a:xfrm>
        </p:spPr>
        <p:txBody>
          <a:bodyPr/>
          <a:lstStyle/>
          <a:p>
            <a:pPr eaLnBrk="1" hangingPunct="1"/>
            <a:r>
              <a:rPr lang="ru-RU" altLang="ru-RU" sz="2800" b="1" dirty="0" smtClean="0"/>
              <a:t>Признаки «оптимального» бюджетного правила</a:t>
            </a:r>
          </a:p>
        </p:txBody>
      </p:sp>
      <p:sp>
        <p:nvSpPr>
          <p:cNvPr id="3" name="Объект 2"/>
          <p:cNvSpPr>
            <a:spLocks noGrp="1"/>
          </p:cNvSpPr>
          <p:nvPr>
            <p:ph idx="4294967295"/>
          </p:nvPr>
        </p:nvSpPr>
        <p:spPr>
          <a:xfrm>
            <a:off x="914400" y="1557338"/>
            <a:ext cx="7258000" cy="4248150"/>
          </a:xfrm>
        </p:spPr>
        <p:txBody>
          <a:bodyPr rtlCol="0">
            <a:normAutofit/>
          </a:bodyPr>
          <a:lstStyle/>
          <a:p>
            <a:pPr algn="just">
              <a:spcBef>
                <a:spcPts val="1200"/>
              </a:spcBef>
              <a:defRPr/>
            </a:pPr>
            <a:r>
              <a:rPr lang="ru-RU" sz="2000" dirty="0" err="1"/>
              <a:t>К</a:t>
            </a:r>
            <a:r>
              <a:rPr lang="ru-RU" sz="2000" dirty="0" err="1" smtClean="0"/>
              <a:t>онтрцикличный</a:t>
            </a:r>
            <a:r>
              <a:rPr lang="ru-RU" sz="2000" dirty="0" smtClean="0"/>
              <a:t> характер</a:t>
            </a:r>
          </a:p>
          <a:p>
            <a:pPr algn="just">
              <a:spcBef>
                <a:spcPts val="1200"/>
              </a:spcBef>
              <a:defRPr/>
            </a:pPr>
            <a:r>
              <a:rPr lang="ru-RU" sz="2000" dirty="0"/>
              <a:t>К</a:t>
            </a:r>
            <a:r>
              <a:rPr lang="ru-RU" sz="2000" dirty="0" smtClean="0"/>
              <a:t>омбинированные ограничения </a:t>
            </a:r>
            <a:r>
              <a:rPr lang="ru-RU" sz="2000" dirty="0"/>
              <a:t>через бюджетные правила как на размер структурного сальдо </a:t>
            </a:r>
            <a:r>
              <a:rPr lang="ru-RU" sz="2000" dirty="0" smtClean="0"/>
              <a:t>бюджета, так и объема расходов</a:t>
            </a:r>
          </a:p>
          <a:p>
            <a:pPr algn="just">
              <a:spcBef>
                <a:spcPts val="1200"/>
              </a:spcBef>
              <a:defRPr/>
            </a:pPr>
            <a:r>
              <a:rPr lang="ru-RU" sz="2000" dirty="0"/>
              <a:t>М</a:t>
            </a:r>
            <a:r>
              <a:rPr lang="ru-RU" sz="2000" dirty="0" smtClean="0"/>
              <a:t>аксимальная </a:t>
            </a:r>
            <a:r>
              <a:rPr lang="ru-RU" sz="2000" dirty="0"/>
              <a:t>полнота охвата </a:t>
            </a:r>
            <a:r>
              <a:rPr lang="ru-RU" sz="2000" dirty="0" smtClean="0"/>
              <a:t>бюджетных расходов </a:t>
            </a:r>
            <a:r>
              <a:rPr lang="ru-RU" sz="2000" dirty="0"/>
              <a:t> </a:t>
            </a:r>
            <a:endParaRPr lang="ru-RU" sz="2000" dirty="0" smtClean="0"/>
          </a:p>
          <a:p>
            <a:pPr algn="just">
              <a:spcBef>
                <a:spcPts val="1200"/>
              </a:spcBef>
              <a:defRPr/>
            </a:pPr>
            <a:r>
              <a:rPr lang="ru-RU" sz="2000" dirty="0" smtClean="0"/>
              <a:t>Выведение </a:t>
            </a:r>
            <a:r>
              <a:rPr lang="ru-RU" sz="2000" dirty="0"/>
              <a:t>из-под действия правил части непроцентных расходов на случай непредвиденных </a:t>
            </a:r>
            <a:r>
              <a:rPr lang="ru-RU" sz="2000" dirty="0" smtClean="0"/>
              <a:t>обстоятельств </a:t>
            </a:r>
          </a:p>
          <a:p>
            <a:pPr algn="just">
              <a:spcBef>
                <a:spcPts val="1200"/>
              </a:spcBef>
              <a:defRPr/>
            </a:pPr>
            <a:r>
              <a:rPr lang="ru-RU" sz="2000" dirty="0"/>
              <a:t>У</a:t>
            </a:r>
            <a:r>
              <a:rPr lang="ru-RU" sz="2000" dirty="0" smtClean="0"/>
              <a:t>чет </a:t>
            </a:r>
            <a:r>
              <a:rPr lang="ru-RU" sz="2000" dirty="0"/>
              <a:t>прогнозной динамики всего ВВП, т.е. всех поступлений, а не только поступлений нефтегазовых </a:t>
            </a:r>
            <a:r>
              <a:rPr lang="ru-RU" sz="2000" dirty="0" smtClean="0"/>
              <a:t>доходов </a:t>
            </a:r>
          </a:p>
          <a:p>
            <a:pPr algn="just">
              <a:spcBef>
                <a:spcPts val="1200"/>
              </a:spcBef>
              <a:defRPr/>
            </a:pPr>
            <a:r>
              <a:rPr lang="ru-RU" sz="2000" dirty="0"/>
              <a:t>З</a:t>
            </a:r>
            <a:r>
              <a:rPr lang="ru-RU" sz="2000" dirty="0" smtClean="0"/>
              <a:t>аконодательно </a:t>
            </a:r>
            <a:r>
              <a:rPr lang="ru-RU" sz="2000" dirty="0"/>
              <a:t>закрепление как самих </a:t>
            </a:r>
            <a:r>
              <a:rPr lang="ru-RU" sz="2000" dirty="0" smtClean="0"/>
              <a:t>правил, </a:t>
            </a:r>
            <a:r>
              <a:rPr lang="ru-RU" sz="2000" dirty="0"/>
              <a:t>так и условий для их </a:t>
            </a:r>
            <a:r>
              <a:rPr lang="ru-RU" sz="2000" dirty="0" smtClean="0"/>
              <a:t>приостановки </a:t>
            </a:r>
            <a:endParaRPr lang="ru-RU" sz="2000" dirty="0"/>
          </a:p>
          <a:p>
            <a:pPr marL="0" indent="0" algn="just" eaLnBrk="1" fontAlgn="auto" hangingPunct="1">
              <a:spcBef>
                <a:spcPts val="1200"/>
              </a:spcBef>
              <a:spcAft>
                <a:spcPts val="0"/>
              </a:spcAft>
              <a:buFont typeface="Arial" charset="0"/>
              <a:buNone/>
              <a:defRPr/>
            </a:pPr>
            <a:endParaRPr lang="ru-RU" sz="2000" dirty="0" smtClean="0"/>
          </a:p>
        </p:txBody>
      </p:sp>
      <p:sp>
        <p:nvSpPr>
          <p:cNvPr id="2" name="Номер слайда 1"/>
          <p:cNvSpPr>
            <a:spLocks noGrp="1"/>
          </p:cNvSpPr>
          <p:nvPr>
            <p:ph type="sldNum" sz="quarter" idx="10"/>
          </p:nvPr>
        </p:nvSpPr>
        <p:spPr/>
        <p:txBody>
          <a:bodyPr/>
          <a:lstStyle/>
          <a:p>
            <a:pPr>
              <a:defRPr/>
            </a:pPr>
            <a:fld id="{3DB4DD37-3EED-4F6E-8ACE-01C795C86E54}" type="slidenum">
              <a:rPr lang="ru-RU" smtClean="0"/>
              <a:pPr>
                <a:defRPr/>
              </a:pPr>
              <a:t>8</a:t>
            </a:fld>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4294967295"/>
            <p:extLst>
              <p:ext uri="{D42A27DB-BD31-4B8C-83A1-F6EECF244321}">
                <p14:modId xmlns:p14="http://schemas.microsoft.com/office/powerpoint/2010/main" val="389381639"/>
              </p:ext>
            </p:extLst>
          </p:nvPr>
        </p:nvGraphicFramePr>
        <p:xfrm>
          <a:off x="647700" y="1124744"/>
          <a:ext cx="7848600" cy="3527425"/>
        </p:xfrm>
        <a:graphic>
          <a:graphicData uri="http://schemas.openxmlformats.org/drawingml/2006/chart">
            <c:chart xmlns:c="http://schemas.openxmlformats.org/drawingml/2006/chart" xmlns:r="http://schemas.openxmlformats.org/officeDocument/2006/relationships" r:id="rId2"/>
          </a:graphicData>
        </a:graphic>
      </p:graphicFrame>
      <p:sp>
        <p:nvSpPr>
          <p:cNvPr id="11267" name="TextBox 5"/>
          <p:cNvSpPr txBox="1">
            <a:spLocks noChangeArrowheads="1"/>
          </p:cNvSpPr>
          <p:nvPr/>
        </p:nvSpPr>
        <p:spPr bwMode="auto">
          <a:xfrm>
            <a:off x="827088" y="5013325"/>
            <a:ext cx="74898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eaLnBrk="1" hangingPunct="1">
              <a:spcBef>
                <a:spcPct val="0"/>
              </a:spcBef>
            </a:pPr>
            <a:r>
              <a:rPr lang="ru-RU" altLang="ru-RU" sz="1800"/>
              <a:t>Фактические цены падают в конце периода</a:t>
            </a:r>
          </a:p>
          <a:p>
            <a:pPr algn="just" eaLnBrk="1" hangingPunct="1">
              <a:spcBef>
                <a:spcPct val="0"/>
              </a:spcBef>
            </a:pPr>
            <a:r>
              <a:rPr lang="ru-RU" altLang="ru-RU" sz="1800"/>
              <a:t>10-летние среднии продолжают расти на протяжении всего периода</a:t>
            </a:r>
          </a:p>
          <a:p>
            <a:pPr algn="just" eaLnBrk="1" hangingPunct="1">
              <a:spcBef>
                <a:spcPct val="0"/>
              </a:spcBef>
            </a:pPr>
            <a:r>
              <a:rPr lang="ru-RU" altLang="ru-RU" sz="1800"/>
              <a:t>Средняя цена за 30 лет остается стабильной</a:t>
            </a:r>
          </a:p>
        </p:txBody>
      </p:sp>
      <p:sp>
        <p:nvSpPr>
          <p:cNvPr id="11268" name="TextBox 6"/>
          <p:cNvSpPr txBox="1">
            <a:spLocks noChangeArrowheads="1"/>
          </p:cNvSpPr>
          <p:nvPr/>
        </p:nvSpPr>
        <p:spPr bwMode="auto">
          <a:xfrm>
            <a:off x="1331913" y="260350"/>
            <a:ext cx="619283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ru-RU"/>
            </a:defPPr>
            <a:lvl1pPr algn="ctr">
              <a:defRPr sz="2200" b="1">
                <a:latin typeface="+mj-lt"/>
                <a:ea typeface="+mj-ea"/>
                <a:cs typeface="+mj-cs"/>
              </a:defRPr>
            </a:lvl1pPr>
          </a:lstStyle>
          <a:p>
            <a:r>
              <a:rPr lang="ru-RU" altLang="ru-RU" dirty="0"/>
              <a:t>Имитационное моделирование применения модифицированного БП (1)</a:t>
            </a:r>
          </a:p>
        </p:txBody>
      </p:sp>
      <p:sp>
        <p:nvSpPr>
          <p:cNvPr id="2" name="Номер слайда 1"/>
          <p:cNvSpPr>
            <a:spLocks noGrp="1"/>
          </p:cNvSpPr>
          <p:nvPr>
            <p:ph type="sldNum" sz="quarter" idx="10"/>
          </p:nvPr>
        </p:nvSpPr>
        <p:spPr/>
        <p:txBody>
          <a:bodyPr/>
          <a:lstStyle/>
          <a:p>
            <a:pPr>
              <a:defRPr/>
            </a:pPr>
            <a:fld id="{3DB4DD37-3EED-4F6E-8ACE-01C795C86E54}" type="slidenum">
              <a:rPr lang="ru-RU" smtClean="0"/>
              <a:pPr>
                <a:defRPr/>
              </a:pPr>
              <a:t>9</a:t>
            </a:fld>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722</TotalTime>
  <Words>1676</Words>
  <Application>Microsoft Office PowerPoint</Application>
  <PresentationFormat>On-screen Show (4:3)</PresentationFormat>
  <Paragraphs>121</Paragraphs>
  <Slides>14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Georgia</vt:lpstr>
      <vt:lpstr>Times New Roman</vt:lpstr>
      <vt:lpstr>Тема Office</vt:lpstr>
      <vt:lpstr>Бюджетные правила и долгосрочное бюджетное планирование </vt:lpstr>
      <vt:lpstr>Бюджетные правила – международный опыт (1)</vt:lpstr>
      <vt:lpstr>Бюджетные правила – международный опыт (2)</vt:lpstr>
      <vt:lpstr>Теоретические основы применения бюджетных правил в странах – экспортерах сырья</vt:lpstr>
      <vt:lpstr>Бюджетные правила – международный опыт (3)</vt:lpstr>
      <vt:lpstr>PowerPoint Presentation</vt:lpstr>
      <vt:lpstr>PowerPoint Presentation</vt:lpstr>
      <vt:lpstr>Признаки «оптимального» бюджетного правила</vt:lpstr>
      <vt:lpstr>PowerPoint Presentation</vt:lpstr>
      <vt:lpstr>PowerPoint Presentation</vt:lpstr>
      <vt:lpstr>PowerPoint Presentation</vt:lpstr>
      <vt:lpstr>Преимущества «модифицированного» бюджетного правила</vt:lpstr>
      <vt:lpstr>Долгосрочное бюджетное планирование [1] (Бюджетный кодекс Российской Федерации)</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Бюджетные правила – международный опыт (1)</dc:title>
  <dc:creator>Сергей</dc:creator>
  <cp:lastModifiedBy>Ksenia Galantsova</cp:lastModifiedBy>
  <cp:revision>71</cp:revision>
  <cp:lastPrinted>2016-02-11T14:54:26Z</cp:lastPrinted>
  <dcterms:created xsi:type="dcterms:W3CDTF">2015-04-02T22:33:17Z</dcterms:created>
  <dcterms:modified xsi:type="dcterms:W3CDTF">2016-02-16T11:57:46Z</dcterms:modified>
</cp:coreProperties>
</file>